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80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3193B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2021/9/24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2021/9/24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2021/9/24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2021/9/24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2021/9/24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2021/9/24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2021/9/24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2675" y="126684"/>
            <a:ext cx="8296931" cy="6598882"/>
            <a:chOff x="482600" y="139705"/>
            <a:chExt cx="9702800" cy="7277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2600" y="139705"/>
              <a:ext cx="9702799" cy="72770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964017" y="4122089"/>
              <a:ext cx="0" cy="114935"/>
            </a:xfrm>
            <a:custGeom>
              <a:avLst/>
              <a:gdLst/>
              <a:ahLst/>
              <a:cxnLst/>
              <a:rect l="l" t="t" r="r" b="b"/>
              <a:pathLst>
                <a:path h="114935">
                  <a:moveTo>
                    <a:pt x="0" y="0"/>
                  </a:moveTo>
                  <a:lnTo>
                    <a:pt x="0" y="114616"/>
                  </a:lnTo>
                </a:path>
              </a:pathLst>
            </a:custGeom>
            <a:ln w="202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33900" y="3991597"/>
              <a:ext cx="0" cy="344170"/>
            </a:xfrm>
            <a:custGeom>
              <a:avLst/>
              <a:gdLst/>
              <a:ahLst/>
              <a:cxnLst/>
              <a:rect l="l" t="t" r="r" b="b"/>
              <a:pathLst>
                <a:path h="344170">
                  <a:moveTo>
                    <a:pt x="0" y="0"/>
                  </a:moveTo>
                  <a:lnTo>
                    <a:pt x="1" y="343838"/>
                  </a:lnTo>
                </a:path>
              </a:pathLst>
            </a:custGeom>
            <a:ln w="202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02696" y="5554751"/>
              <a:ext cx="1647825" cy="573405"/>
            </a:xfrm>
            <a:custGeom>
              <a:avLst/>
              <a:gdLst/>
              <a:ahLst/>
              <a:cxnLst/>
              <a:rect l="l" t="t" r="r" b="b"/>
              <a:pathLst>
                <a:path w="1647825" h="573404">
                  <a:moveTo>
                    <a:pt x="1647566" y="0"/>
                  </a:moveTo>
                  <a:lnTo>
                    <a:pt x="0" y="515757"/>
                  </a:lnTo>
                </a:path>
                <a:path w="1647825" h="573404">
                  <a:moveTo>
                    <a:pt x="1647566" y="0"/>
                  </a:moveTo>
                  <a:lnTo>
                    <a:pt x="286553" y="573063"/>
                  </a:lnTo>
                </a:path>
              </a:pathLst>
            </a:custGeom>
            <a:ln w="202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50273" y="4981689"/>
              <a:ext cx="1017269" cy="229235"/>
            </a:xfrm>
            <a:custGeom>
              <a:avLst/>
              <a:gdLst/>
              <a:ahLst/>
              <a:cxnLst/>
              <a:rect l="l" t="t" r="r" b="b"/>
              <a:pathLst>
                <a:path w="1017270" h="229235">
                  <a:moveTo>
                    <a:pt x="1017183" y="0"/>
                  </a:moveTo>
                  <a:lnTo>
                    <a:pt x="0" y="229225"/>
                  </a:lnTo>
                </a:path>
              </a:pathLst>
            </a:custGeom>
            <a:ln w="202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17893" y="4924386"/>
              <a:ext cx="1332865" cy="287020"/>
            </a:xfrm>
            <a:custGeom>
              <a:avLst/>
              <a:gdLst/>
              <a:ahLst/>
              <a:cxnLst/>
              <a:rect l="l" t="t" r="r" b="b"/>
              <a:pathLst>
                <a:path w="1332865" h="287020">
                  <a:moveTo>
                    <a:pt x="0" y="0"/>
                  </a:moveTo>
                  <a:lnTo>
                    <a:pt x="1332374" y="286531"/>
                  </a:lnTo>
                </a:path>
              </a:pathLst>
            </a:custGeom>
            <a:ln w="202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95266" y="3262502"/>
              <a:ext cx="2178050" cy="630555"/>
            </a:xfrm>
            <a:custGeom>
              <a:avLst/>
              <a:gdLst/>
              <a:ahLst/>
              <a:cxnLst/>
              <a:rect l="l" t="t" r="r" b="b"/>
              <a:pathLst>
                <a:path w="2178050" h="630554">
                  <a:moveTo>
                    <a:pt x="2177645" y="0"/>
                  </a:moveTo>
                  <a:lnTo>
                    <a:pt x="372492" y="515757"/>
                  </a:lnTo>
                </a:path>
                <a:path w="2178050" h="630554">
                  <a:moveTo>
                    <a:pt x="2177645" y="0"/>
                  </a:moveTo>
                  <a:lnTo>
                    <a:pt x="0" y="630370"/>
                  </a:lnTo>
                </a:path>
              </a:pathLst>
            </a:custGeom>
            <a:ln w="202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72898" y="2746743"/>
              <a:ext cx="0" cy="344170"/>
            </a:xfrm>
            <a:custGeom>
              <a:avLst/>
              <a:gdLst/>
              <a:ahLst/>
              <a:cxnLst/>
              <a:rect l="l" t="t" r="r" b="b"/>
              <a:pathLst>
                <a:path h="344169">
                  <a:moveTo>
                    <a:pt x="0" y="0"/>
                  </a:moveTo>
                  <a:lnTo>
                    <a:pt x="1" y="343838"/>
                  </a:lnTo>
                </a:path>
              </a:pathLst>
            </a:custGeom>
            <a:ln w="202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72898" y="2345601"/>
              <a:ext cx="0" cy="344170"/>
            </a:xfrm>
            <a:custGeom>
              <a:avLst/>
              <a:gdLst/>
              <a:ahLst/>
              <a:cxnLst/>
              <a:rect l="l" t="t" r="r" b="b"/>
              <a:pathLst>
                <a:path h="344169">
                  <a:moveTo>
                    <a:pt x="0" y="0"/>
                  </a:moveTo>
                  <a:lnTo>
                    <a:pt x="1" y="343838"/>
                  </a:lnTo>
                </a:path>
              </a:pathLst>
            </a:custGeom>
            <a:ln w="202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12675" y="951540"/>
            <a:ext cx="8296931" cy="841767"/>
          </a:xfrm>
          <a:prstGeom prst="rect">
            <a:avLst/>
          </a:prstGeom>
          <a:solidFill>
            <a:srgbClr val="0597B3"/>
          </a:solidFill>
        </p:spPr>
        <p:txBody>
          <a:bodyPr vert="horz" wrap="square" lIns="0" tIns="64006" rIns="0" bIns="0" rtlCol="0">
            <a:spAutoFit/>
          </a:bodyPr>
          <a:lstStyle/>
          <a:p>
            <a:pPr algn="ctr">
              <a:spcBef>
                <a:spcPts val="504"/>
              </a:spcBef>
            </a:pPr>
            <a:r>
              <a:rPr sz="2400" b="1" spc="-44" dirty="0">
                <a:solidFill>
                  <a:srgbClr val="FFFFFF"/>
                </a:solidFill>
                <a:latin typeface="Microsoft JhengHei"/>
                <a:cs typeface="Microsoft JhengHei"/>
              </a:rPr>
              <a:t>台灣七大學會共同制定</a:t>
            </a:r>
            <a:endParaRPr sz="2400" dirty="0">
              <a:latin typeface="Microsoft JhengHei"/>
              <a:cs typeface="Microsoft JhengHei"/>
            </a:endParaRPr>
          </a:p>
          <a:p>
            <a:pPr marL="1113" algn="ctr">
              <a:spcBef>
                <a:spcPts val="232"/>
              </a:spcBef>
            </a:pPr>
            <a:r>
              <a:rPr sz="2400" b="1" spc="-31" dirty="0">
                <a:solidFill>
                  <a:srgbClr val="FFFF00"/>
                </a:solidFill>
                <a:latin typeface="Cambria"/>
                <a:cs typeface="Cambria"/>
              </a:rPr>
              <a:t>2017</a:t>
            </a:r>
            <a:r>
              <a:rPr sz="2400" b="1" spc="-44" dirty="0">
                <a:solidFill>
                  <a:srgbClr val="FFFF00"/>
                </a:solidFill>
                <a:latin typeface="Microsoft JhengHei"/>
                <a:cs typeface="Microsoft JhengHei"/>
              </a:rPr>
              <a:t>年台灣高風險病人血脂異常臨床治療指引</a:t>
            </a:r>
            <a:r>
              <a:rPr sz="2400" b="1" spc="-44" dirty="0">
                <a:solidFill>
                  <a:srgbClr val="FFFFFF"/>
                </a:solidFill>
                <a:latin typeface="Microsoft JhengHei"/>
                <a:cs typeface="Microsoft JhengHei"/>
              </a:rPr>
              <a:t>建</a:t>
            </a:r>
            <a:r>
              <a:rPr sz="2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議</a:t>
            </a:r>
            <a:r>
              <a:rPr sz="2400" b="1" spc="-123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:</a:t>
            </a:r>
            <a:endParaRPr sz="2400" dirty="0">
              <a:latin typeface="Cambria"/>
              <a:cs typeface="Cambr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413445" y="1937053"/>
            <a:ext cx="1608345" cy="426106"/>
            <a:chOff x="5161279" y="2136139"/>
            <a:chExt cx="1880870" cy="46990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1279" y="2148331"/>
              <a:ext cx="1880616" cy="39014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93511" y="2136139"/>
              <a:ext cx="1216152" cy="46939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213311" y="2173681"/>
              <a:ext cx="1776730" cy="287020"/>
            </a:xfrm>
            <a:custGeom>
              <a:avLst/>
              <a:gdLst/>
              <a:ahLst/>
              <a:cxnLst/>
              <a:rect l="l" t="t" r="r" b="b"/>
              <a:pathLst>
                <a:path w="1776729" h="287019">
                  <a:moveTo>
                    <a:pt x="1776501" y="0"/>
                  </a:moveTo>
                  <a:lnTo>
                    <a:pt x="0" y="0"/>
                  </a:lnTo>
                  <a:lnTo>
                    <a:pt x="0" y="286524"/>
                  </a:lnTo>
                  <a:lnTo>
                    <a:pt x="1776501" y="286524"/>
                  </a:lnTo>
                  <a:lnTo>
                    <a:pt x="1776501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213311" y="2173681"/>
              <a:ext cx="1776730" cy="287020"/>
            </a:xfrm>
            <a:custGeom>
              <a:avLst/>
              <a:gdLst/>
              <a:ahLst/>
              <a:cxnLst/>
              <a:rect l="l" t="t" r="r" b="b"/>
              <a:pathLst>
                <a:path w="1776729" h="287019">
                  <a:moveTo>
                    <a:pt x="0" y="0"/>
                  </a:moveTo>
                  <a:lnTo>
                    <a:pt x="1776502" y="0"/>
                  </a:lnTo>
                  <a:lnTo>
                    <a:pt x="1776502" y="286531"/>
                  </a:lnTo>
                  <a:lnTo>
                    <a:pt x="0" y="286531"/>
                  </a:lnTo>
                  <a:lnTo>
                    <a:pt x="0" y="0"/>
                  </a:lnTo>
                  <a:close/>
                </a:path>
              </a:pathLst>
            </a:custGeom>
            <a:ln w="134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817704" y="1990950"/>
            <a:ext cx="799829" cy="195907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sz="1200" spc="26" dirty="0">
                <a:latin typeface="Microsoft JhengHei"/>
                <a:cs typeface="Microsoft JhengHei"/>
              </a:rPr>
              <a:t>急性冠心症</a:t>
            </a:r>
            <a:endParaRPr sz="1200" dirty="0">
              <a:latin typeface="Microsoft JhengHei"/>
              <a:cs typeface="Microsoft JhengHe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923448" y="2301892"/>
            <a:ext cx="2736684" cy="426106"/>
            <a:chOff x="4588255" y="2538476"/>
            <a:chExt cx="3200400" cy="469900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88255" y="2550668"/>
              <a:ext cx="3200400" cy="39014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10175" y="2538476"/>
              <a:ext cx="2956560" cy="46939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640249" y="2574823"/>
              <a:ext cx="3094990" cy="287020"/>
            </a:xfrm>
            <a:custGeom>
              <a:avLst/>
              <a:gdLst/>
              <a:ahLst/>
              <a:cxnLst/>
              <a:rect l="l" t="t" r="r" b="b"/>
              <a:pathLst>
                <a:path w="3094990" h="287019">
                  <a:moveTo>
                    <a:pt x="3094545" y="0"/>
                  </a:moveTo>
                  <a:lnTo>
                    <a:pt x="0" y="0"/>
                  </a:lnTo>
                  <a:lnTo>
                    <a:pt x="0" y="286524"/>
                  </a:lnTo>
                  <a:lnTo>
                    <a:pt x="3094545" y="286524"/>
                  </a:lnTo>
                  <a:lnTo>
                    <a:pt x="3094545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40249" y="2574823"/>
              <a:ext cx="3094990" cy="287020"/>
            </a:xfrm>
            <a:custGeom>
              <a:avLst/>
              <a:gdLst/>
              <a:ahLst/>
              <a:cxnLst/>
              <a:rect l="l" t="t" r="r" b="b"/>
              <a:pathLst>
                <a:path w="3094990" h="287019">
                  <a:moveTo>
                    <a:pt x="0" y="0"/>
                  </a:moveTo>
                  <a:lnTo>
                    <a:pt x="3094541" y="0"/>
                  </a:lnTo>
                  <a:lnTo>
                    <a:pt x="3094541" y="286531"/>
                  </a:lnTo>
                  <a:lnTo>
                    <a:pt x="0" y="286531"/>
                  </a:lnTo>
                  <a:lnTo>
                    <a:pt x="0" y="0"/>
                  </a:lnTo>
                  <a:close/>
                </a:path>
              </a:pathLst>
            </a:custGeom>
            <a:ln w="134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147217" y="2355789"/>
            <a:ext cx="2285457" cy="195907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sz="1200" spc="26" dirty="0">
                <a:latin typeface="Microsoft JhengHei"/>
                <a:cs typeface="Microsoft JhengHei"/>
              </a:rPr>
              <a:t>開始使用</a:t>
            </a:r>
            <a:r>
              <a:rPr sz="1200" spc="4" dirty="0">
                <a:latin typeface="Cambria"/>
                <a:cs typeface="Cambria"/>
              </a:rPr>
              <a:t>s</a:t>
            </a:r>
            <a:r>
              <a:rPr sz="1200" spc="13" dirty="0">
                <a:latin typeface="Cambria"/>
                <a:cs typeface="Cambria"/>
              </a:rPr>
              <a:t>tat</a:t>
            </a:r>
            <a:r>
              <a:rPr sz="1200" spc="4" dirty="0">
                <a:latin typeface="Cambria"/>
                <a:cs typeface="Cambria"/>
              </a:rPr>
              <a:t>i</a:t>
            </a:r>
            <a:r>
              <a:rPr sz="1200" spc="9" dirty="0">
                <a:latin typeface="Cambria"/>
                <a:cs typeface="Cambria"/>
              </a:rPr>
              <a:t>n</a:t>
            </a:r>
            <a:r>
              <a:rPr sz="1200" spc="26" dirty="0">
                <a:latin typeface="Microsoft JhengHei"/>
                <a:cs typeface="Microsoft JhengHei"/>
              </a:rPr>
              <a:t>或</a:t>
            </a:r>
            <a:r>
              <a:rPr sz="1200" spc="4" dirty="0">
                <a:latin typeface="Cambria"/>
                <a:cs typeface="Cambria"/>
              </a:rPr>
              <a:t>s</a:t>
            </a:r>
            <a:r>
              <a:rPr sz="1200" spc="13" dirty="0">
                <a:latin typeface="Cambria"/>
                <a:cs typeface="Cambria"/>
              </a:rPr>
              <a:t>tat</a:t>
            </a:r>
            <a:r>
              <a:rPr sz="1200" spc="4" dirty="0">
                <a:latin typeface="Cambria"/>
                <a:cs typeface="Cambria"/>
              </a:rPr>
              <a:t>i</a:t>
            </a:r>
            <a:r>
              <a:rPr sz="1200" spc="13" dirty="0">
                <a:latin typeface="Cambria"/>
                <a:cs typeface="Cambria"/>
              </a:rPr>
              <a:t>n/</a:t>
            </a:r>
            <a:r>
              <a:rPr sz="1200" spc="18" dirty="0">
                <a:latin typeface="Cambria"/>
                <a:cs typeface="Cambria"/>
              </a:rPr>
              <a:t>e</a:t>
            </a:r>
            <a:r>
              <a:rPr sz="1200" spc="9" dirty="0">
                <a:latin typeface="Cambria"/>
                <a:cs typeface="Cambria"/>
              </a:rPr>
              <a:t>z</a:t>
            </a:r>
            <a:r>
              <a:rPr sz="1200" spc="18" dirty="0">
                <a:latin typeface="Cambria"/>
                <a:cs typeface="Cambria"/>
              </a:rPr>
              <a:t>e</a:t>
            </a:r>
            <a:r>
              <a:rPr sz="1200" spc="13" dirty="0">
                <a:latin typeface="Cambria"/>
                <a:cs typeface="Cambria"/>
              </a:rPr>
              <a:t>t</a:t>
            </a:r>
            <a:r>
              <a:rPr sz="1200" spc="4" dirty="0">
                <a:latin typeface="Cambria"/>
                <a:cs typeface="Cambria"/>
              </a:rPr>
              <a:t>i</a:t>
            </a:r>
            <a:r>
              <a:rPr sz="1200" spc="22" dirty="0">
                <a:latin typeface="Cambria"/>
                <a:cs typeface="Cambria"/>
              </a:rPr>
              <a:t>m</a:t>
            </a:r>
            <a:r>
              <a:rPr sz="1200" spc="4" dirty="0">
                <a:latin typeface="Cambria"/>
                <a:cs typeface="Cambria"/>
              </a:rPr>
              <a:t>i</a:t>
            </a:r>
            <a:r>
              <a:rPr sz="1200" spc="13" dirty="0">
                <a:latin typeface="Cambria"/>
                <a:cs typeface="Cambria"/>
              </a:rPr>
              <a:t>b</a:t>
            </a:r>
            <a:r>
              <a:rPr sz="1200" dirty="0">
                <a:latin typeface="Cambria"/>
                <a:cs typeface="Cambria"/>
              </a:rPr>
              <a:t>e</a:t>
            </a:r>
          </a:p>
        </p:txBody>
      </p:sp>
      <p:grpSp>
        <p:nvGrpSpPr>
          <p:cNvPr id="25" name="object 25"/>
          <p:cNvGrpSpPr/>
          <p:nvPr/>
        </p:nvGrpSpPr>
        <p:grpSpPr>
          <a:xfrm>
            <a:off x="4168448" y="2661203"/>
            <a:ext cx="2249619" cy="426106"/>
            <a:chOff x="4874767" y="2934716"/>
            <a:chExt cx="2630805" cy="469900"/>
          </a:xfrm>
        </p:grpSpPr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74767" y="2949956"/>
              <a:ext cx="2630424" cy="38404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96103" y="2934716"/>
              <a:ext cx="2590800" cy="46939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926774" y="2975965"/>
              <a:ext cx="2527300" cy="279400"/>
            </a:xfrm>
            <a:custGeom>
              <a:avLst/>
              <a:gdLst/>
              <a:ahLst/>
              <a:cxnLst/>
              <a:rect l="l" t="t" r="r" b="b"/>
              <a:pathLst>
                <a:path w="2527300" h="279400">
                  <a:moveTo>
                    <a:pt x="2527287" y="0"/>
                  </a:moveTo>
                  <a:lnTo>
                    <a:pt x="0" y="0"/>
                  </a:lnTo>
                  <a:lnTo>
                    <a:pt x="0" y="279298"/>
                  </a:lnTo>
                  <a:lnTo>
                    <a:pt x="2527287" y="279298"/>
                  </a:lnTo>
                  <a:lnTo>
                    <a:pt x="2527287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926774" y="2975965"/>
              <a:ext cx="2527300" cy="279400"/>
            </a:xfrm>
            <a:custGeom>
              <a:avLst/>
              <a:gdLst/>
              <a:ahLst/>
              <a:cxnLst/>
              <a:rect l="l" t="t" r="r" b="b"/>
              <a:pathLst>
                <a:path w="2527300" h="279400">
                  <a:moveTo>
                    <a:pt x="0" y="0"/>
                  </a:moveTo>
                  <a:lnTo>
                    <a:pt x="2527281" y="0"/>
                  </a:lnTo>
                  <a:lnTo>
                    <a:pt x="2527281" y="279298"/>
                  </a:lnTo>
                  <a:lnTo>
                    <a:pt x="0" y="279298"/>
                  </a:lnTo>
                  <a:lnTo>
                    <a:pt x="0" y="0"/>
                  </a:lnTo>
                  <a:close/>
                </a:path>
              </a:pathLst>
            </a:custGeom>
            <a:ln w="134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305987" y="2715100"/>
            <a:ext cx="1975408" cy="195907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sz="1200" spc="26" dirty="0">
                <a:latin typeface="Microsoft JhengHei"/>
                <a:cs typeface="Microsoft JhengHei"/>
              </a:rPr>
              <a:t>低密度</a:t>
            </a:r>
            <a:r>
              <a:rPr sz="1200" spc="4" dirty="0">
                <a:latin typeface="Cambria"/>
                <a:cs typeface="Cambria"/>
              </a:rPr>
              <a:t>(</a:t>
            </a:r>
            <a:r>
              <a:rPr sz="1200" spc="26" dirty="0">
                <a:latin typeface="Microsoft JhengHei"/>
                <a:cs typeface="Microsoft JhengHei"/>
              </a:rPr>
              <a:t>壞</a:t>
            </a:r>
            <a:r>
              <a:rPr sz="1200" spc="4" dirty="0">
                <a:latin typeface="Cambria"/>
                <a:cs typeface="Cambria"/>
              </a:rPr>
              <a:t>)</a:t>
            </a:r>
            <a:r>
              <a:rPr sz="1200" spc="26" dirty="0">
                <a:latin typeface="Microsoft JhengHei"/>
                <a:cs typeface="Microsoft JhengHei"/>
              </a:rPr>
              <a:t>膽固醇</a:t>
            </a:r>
            <a:r>
              <a:rPr sz="1200" spc="9" dirty="0">
                <a:latin typeface="Cambria"/>
                <a:cs typeface="Cambria"/>
              </a:rPr>
              <a:t>&lt;70</a:t>
            </a:r>
            <a:r>
              <a:rPr sz="1200" spc="-48" dirty="0">
                <a:latin typeface="Cambria"/>
                <a:cs typeface="Cambria"/>
              </a:rPr>
              <a:t> </a:t>
            </a:r>
            <a:r>
              <a:rPr sz="1200" spc="13" dirty="0">
                <a:latin typeface="Cambria"/>
                <a:cs typeface="Cambria"/>
              </a:rPr>
              <a:t>mg/dL</a:t>
            </a:r>
            <a:endParaRPr sz="1200" dirty="0">
              <a:latin typeface="Cambria"/>
              <a:cs typeface="Cambri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647174" y="3014985"/>
            <a:ext cx="419733" cy="426106"/>
            <a:chOff x="4265167" y="3324859"/>
            <a:chExt cx="490855" cy="469900"/>
          </a:xfrm>
        </p:grpSpPr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01743" y="3352291"/>
              <a:ext cx="420624" cy="36271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65167" y="3324859"/>
              <a:ext cx="490727" cy="469391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353712" y="3377120"/>
              <a:ext cx="315595" cy="258445"/>
            </a:xfrm>
            <a:custGeom>
              <a:avLst/>
              <a:gdLst/>
              <a:ahLst/>
              <a:cxnLst/>
              <a:rect l="l" t="t" r="r" b="b"/>
              <a:pathLst>
                <a:path w="315595" h="258445">
                  <a:moveTo>
                    <a:pt x="0" y="0"/>
                  </a:moveTo>
                  <a:lnTo>
                    <a:pt x="315150" y="0"/>
                  </a:lnTo>
                  <a:lnTo>
                    <a:pt x="315150" y="257849"/>
                  </a:lnTo>
                  <a:lnTo>
                    <a:pt x="0" y="257849"/>
                  </a:lnTo>
                  <a:lnTo>
                    <a:pt x="0" y="0"/>
                  </a:lnTo>
                  <a:close/>
                </a:path>
              </a:pathLst>
            </a:custGeom>
            <a:ln w="134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768989" y="3068883"/>
            <a:ext cx="173758" cy="195907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sz="1200" dirty="0">
                <a:latin typeface="Microsoft JhengHei"/>
                <a:cs typeface="Microsoft JhengHei"/>
              </a:rPr>
              <a:t>是</a:t>
            </a:r>
          </a:p>
        </p:txBody>
      </p:sp>
      <p:grpSp>
        <p:nvGrpSpPr>
          <p:cNvPr id="36" name="object 36"/>
          <p:cNvGrpSpPr/>
          <p:nvPr/>
        </p:nvGrpSpPr>
        <p:grpSpPr>
          <a:xfrm>
            <a:off x="6245720" y="3014985"/>
            <a:ext cx="417019" cy="426106"/>
            <a:chOff x="7304023" y="3324859"/>
            <a:chExt cx="487680" cy="469900"/>
          </a:xfrm>
        </p:grpSpPr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37551" y="3352291"/>
              <a:ext cx="420624" cy="36271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04023" y="3324859"/>
              <a:ext cx="487679" cy="469391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390955" y="3377120"/>
              <a:ext cx="315595" cy="258445"/>
            </a:xfrm>
            <a:custGeom>
              <a:avLst/>
              <a:gdLst/>
              <a:ahLst/>
              <a:cxnLst/>
              <a:rect l="l" t="t" r="r" b="b"/>
              <a:pathLst>
                <a:path w="315595" h="258445">
                  <a:moveTo>
                    <a:pt x="0" y="0"/>
                  </a:moveTo>
                  <a:lnTo>
                    <a:pt x="315150" y="0"/>
                  </a:lnTo>
                  <a:lnTo>
                    <a:pt x="315150" y="257849"/>
                  </a:lnTo>
                  <a:lnTo>
                    <a:pt x="0" y="257849"/>
                  </a:lnTo>
                  <a:lnTo>
                    <a:pt x="0" y="0"/>
                  </a:lnTo>
                  <a:close/>
                </a:path>
              </a:pathLst>
            </a:custGeom>
            <a:ln w="13476">
              <a:solidFill>
                <a:srgbClr val="70A3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6366157" y="3068883"/>
            <a:ext cx="173758" cy="195907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sz="1200" dirty="0">
                <a:solidFill>
                  <a:srgbClr val="E46B0A"/>
                </a:solidFill>
                <a:latin typeface="Microsoft JhengHei"/>
                <a:cs typeface="Microsoft JhengHei"/>
              </a:rPr>
              <a:t>否</a:t>
            </a:r>
            <a:endParaRPr sz="1200" dirty="0">
              <a:latin typeface="Microsoft JhengHei"/>
              <a:cs typeface="Microsoft JhengHe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794892" y="3401935"/>
            <a:ext cx="1707169" cy="442229"/>
            <a:chOff x="3268471" y="3751579"/>
            <a:chExt cx="1996439" cy="487680"/>
          </a:xfrm>
        </p:grpSpPr>
        <p:pic>
          <p:nvPicPr>
            <p:cNvPr id="42" name="object 4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68471" y="3751579"/>
              <a:ext cx="1996439" cy="45110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50055" y="3769867"/>
              <a:ext cx="1036320" cy="469391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3322192" y="3778249"/>
              <a:ext cx="1891664" cy="344170"/>
            </a:xfrm>
            <a:custGeom>
              <a:avLst/>
              <a:gdLst/>
              <a:ahLst/>
              <a:cxnLst/>
              <a:rect l="l" t="t" r="r" b="b"/>
              <a:pathLst>
                <a:path w="1891664" h="344170">
                  <a:moveTo>
                    <a:pt x="1891118" y="0"/>
                  </a:moveTo>
                  <a:lnTo>
                    <a:pt x="0" y="0"/>
                  </a:lnTo>
                  <a:lnTo>
                    <a:pt x="0" y="343839"/>
                  </a:lnTo>
                  <a:lnTo>
                    <a:pt x="1891118" y="343839"/>
                  </a:lnTo>
                  <a:lnTo>
                    <a:pt x="1891118" y="0"/>
                  </a:lnTo>
                  <a:close/>
                </a:path>
              </a:pathLst>
            </a:custGeom>
            <a:solidFill>
              <a:srgbClr val="89D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322192" y="3778249"/>
              <a:ext cx="1891664" cy="344170"/>
            </a:xfrm>
            <a:custGeom>
              <a:avLst/>
              <a:gdLst/>
              <a:ahLst/>
              <a:cxnLst/>
              <a:rect l="l" t="t" r="r" b="b"/>
              <a:pathLst>
                <a:path w="1891664" h="344170">
                  <a:moveTo>
                    <a:pt x="0" y="0"/>
                  </a:moveTo>
                  <a:lnTo>
                    <a:pt x="1891113" y="0"/>
                  </a:lnTo>
                  <a:lnTo>
                    <a:pt x="1891113" y="343838"/>
                  </a:lnTo>
                  <a:lnTo>
                    <a:pt x="0" y="343838"/>
                  </a:lnTo>
                  <a:lnTo>
                    <a:pt x="0" y="0"/>
                  </a:lnTo>
                  <a:close/>
                </a:path>
              </a:pathLst>
            </a:custGeom>
            <a:ln w="134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3327384" y="3472416"/>
            <a:ext cx="643990" cy="195907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sz="1200" spc="26" dirty="0">
                <a:latin typeface="Microsoft JhengHei"/>
                <a:cs typeface="Microsoft JhengHei"/>
              </a:rPr>
              <a:t>繼續治療</a:t>
            </a:r>
            <a:endParaRPr sz="1200" dirty="0">
              <a:latin typeface="Microsoft JhengHei"/>
              <a:cs typeface="Microsoft JhengHe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2794892" y="3871805"/>
            <a:ext cx="1707169" cy="439925"/>
            <a:chOff x="3268471" y="4269740"/>
            <a:chExt cx="1996439" cy="485140"/>
          </a:xfrm>
        </p:grpSpPr>
        <p:pic>
          <p:nvPicPr>
            <p:cNvPr id="48" name="object 4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68471" y="4269740"/>
              <a:ext cx="1996439" cy="44805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50055" y="4284980"/>
              <a:ext cx="1036320" cy="46939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3322192" y="4294009"/>
              <a:ext cx="1891664" cy="344170"/>
            </a:xfrm>
            <a:custGeom>
              <a:avLst/>
              <a:gdLst/>
              <a:ahLst/>
              <a:cxnLst/>
              <a:rect l="l" t="t" r="r" b="b"/>
              <a:pathLst>
                <a:path w="1891664" h="344170">
                  <a:moveTo>
                    <a:pt x="1891118" y="0"/>
                  </a:moveTo>
                  <a:lnTo>
                    <a:pt x="0" y="0"/>
                  </a:lnTo>
                  <a:lnTo>
                    <a:pt x="0" y="343839"/>
                  </a:lnTo>
                  <a:lnTo>
                    <a:pt x="1891118" y="343839"/>
                  </a:lnTo>
                  <a:lnTo>
                    <a:pt x="1891118" y="0"/>
                  </a:lnTo>
                  <a:close/>
                </a:path>
              </a:pathLst>
            </a:custGeom>
            <a:solidFill>
              <a:srgbClr val="89D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322192" y="4294009"/>
              <a:ext cx="1891664" cy="344170"/>
            </a:xfrm>
            <a:custGeom>
              <a:avLst/>
              <a:gdLst/>
              <a:ahLst/>
              <a:cxnLst/>
              <a:rect l="l" t="t" r="r" b="b"/>
              <a:pathLst>
                <a:path w="1891664" h="344170">
                  <a:moveTo>
                    <a:pt x="0" y="0"/>
                  </a:moveTo>
                  <a:lnTo>
                    <a:pt x="1891113" y="0"/>
                  </a:lnTo>
                  <a:lnTo>
                    <a:pt x="1891113" y="343838"/>
                  </a:lnTo>
                  <a:lnTo>
                    <a:pt x="0" y="343838"/>
                  </a:lnTo>
                  <a:lnTo>
                    <a:pt x="0" y="0"/>
                  </a:lnTo>
                  <a:close/>
                </a:path>
              </a:pathLst>
            </a:custGeom>
            <a:ln w="134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2840829" y="3893812"/>
            <a:ext cx="1617575" cy="240305"/>
          </a:xfrm>
          <a:prstGeom prst="rect">
            <a:avLst/>
          </a:prstGeom>
        </p:spPr>
        <p:txBody>
          <a:bodyPr vert="horz" wrap="square" lIns="0" tIns="55101" rIns="0" bIns="0" rtlCol="0">
            <a:spAutoFit/>
          </a:bodyPr>
          <a:lstStyle/>
          <a:p>
            <a:pPr marL="509825">
              <a:spcBef>
                <a:spcPts val="434"/>
              </a:spcBef>
            </a:pPr>
            <a:r>
              <a:rPr sz="1200" spc="26" dirty="0">
                <a:latin typeface="Microsoft JhengHei"/>
                <a:cs typeface="Microsoft JhengHei"/>
              </a:rPr>
              <a:t>糖尿病？</a:t>
            </a:r>
            <a:endParaRPr sz="1200" dirty="0">
              <a:latin typeface="Microsoft JhengHei"/>
              <a:cs typeface="Microsoft JhengHe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650698" y="4402478"/>
            <a:ext cx="1855950" cy="621884"/>
            <a:chOff x="1930400" y="4854955"/>
            <a:chExt cx="2170430" cy="685800"/>
          </a:xfrm>
        </p:grpSpPr>
        <p:pic>
          <p:nvPicPr>
            <p:cNvPr id="54" name="object 5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30400" y="4861051"/>
              <a:ext cx="2170176" cy="621792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003552" y="4854955"/>
              <a:ext cx="2023872" cy="685800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983143" y="4887569"/>
              <a:ext cx="2066289" cy="516255"/>
            </a:xfrm>
            <a:custGeom>
              <a:avLst/>
              <a:gdLst/>
              <a:ahLst/>
              <a:cxnLst/>
              <a:rect l="l" t="t" r="r" b="b"/>
              <a:pathLst>
                <a:path w="2066289" h="516254">
                  <a:moveTo>
                    <a:pt x="2065883" y="0"/>
                  </a:moveTo>
                  <a:lnTo>
                    <a:pt x="0" y="0"/>
                  </a:lnTo>
                  <a:lnTo>
                    <a:pt x="0" y="515759"/>
                  </a:lnTo>
                  <a:lnTo>
                    <a:pt x="2065883" y="515759"/>
                  </a:lnTo>
                  <a:lnTo>
                    <a:pt x="2065883" y="0"/>
                  </a:lnTo>
                  <a:close/>
                </a:path>
              </a:pathLst>
            </a:custGeom>
            <a:solidFill>
              <a:srgbClr val="89D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983143" y="4887569"/>
              <a:ext cx="2066289" cy="516255"/>
            </a:xfrm>
            <a:custGeom>
              <a:avLst/>
              <a:gdLst/>
              <a:ahLst/>
              <a:cxnLst/>
              <a:rect l="l" t="t" r="r" b="b"/>
              <a:pathLst>
                <a:path w="2066289" h="516254">
                  <a:moveTo>
                    <a:pt x="0" y="0"/>
                  </a:moveTo>
                  <a:lnTo>
                    <a:pt x="2065878" y="0"/>
                  </a:lnTo>
                  <a:lnTo>
                    <a:pt x="2065878" y="515757"/>
                  </a:lnTo>
                  <a:lnTo>
                    <a:pt x="0" y="515757"/>
                  </a:lnTo>
                  <a:lnTo>
                    <a:pt x="0" y="0"/>
                  </a:lnTo>
                  <a:close/>
                </a:path>
              </a:pathLst>
            </a:custGeom>
            <a:ln w="134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1695800" y="4432053"/>
            <a:ext cx="1766898" cy="227205"/>
          </a:xfrm>
          <a:prstGeom prst="rect">
            <a:avLst/>
          </a:prstGeom>
          <a:solidFill>
            <a:srgbClr val="89D393"/>
          </a:solidFill>
        </p:spPr>
        <p:txBody>
          <a:bodyPr vert="horz" wrap="square" lIns="0" tIns="34508" rIns="0" bIns="0" rtlCol="0">
            <a:spAutoFit/>
          </a:bodyPr>
          <a:lstStyle/>
          <a:p>
            <a:pPr marL="153615">
              <a:lnSpc>
                <a:spcPts val="1468"/>
              </a:lnSpc>
              <a:spcBef>
                <a:spcPts val="272"/>
              </a:spcBef>
            </a:pPr>
            <a:r>
              <a:rPr sz="1200" spc="26" dirty="0">
                <a:latin typeface="Microsoft JhengHei"/>
                <a:cs typeface="Microsoft JhengHei"/>
              </a:rPr>
              <a:t>低密度</a:t>
            </a:r>
            <a:r>
              <a:rPr sz="1200" spc="4" dirty="0">
                <a:latin typeface="Cambria"/>
                <a:cs typeface="Cambria"/>
              </a:rPr>
              <a:t>(</a:t>
            </a:r>
            <a:r>
              <a:rPr sz="1200" spc="26" dirty="0">
                <a:latin typeface="Microsoft JhengHei"/>
                <a:cs typeface="Microsoft JhengHei"/>
              </a:rPr>
              <a:t>壞</a:t>
            </a:r>
            <a:r>
              <a:rPr sz="1200" spc="4" dirty="0">
                <a:latin typeface="Cambria"/>
                <a:cs typeface="Cambria"/>
              </a:rPr>
              <a:t>)</a:t>
            </a:r>
            <a:r>
              <a:rPr sz="1200" spc="26" dirty="0">
                <a:latin typeface="Microsoft JhengHei"/>
                <a:cs typeface="Microsoft JhengHei"/>
              </a:rPr>
              <a:t>膽固醇</a:t>
            </a:r>
            <a:r>
              <a:rPr sz="1200" spc="18" dirty="0">
                <a:latin typeface="Cambria"/>
                <a:cs typeface="Cambria"/>
              </a:rPr>
              <a:t>&lt;5</a:t>
            </a:r>
            <a:r>
              <a:rPr sz="1200" dirty="0">
                <a:latin typeface="Cambria"/>
                <a:cs typeface="Cambria"/>
              </a:rPr>
              <a:t>5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1695800" y="4661033"/>
            <a:ext cx="1766898" cy="187476"/>
          </a:xfrm>
          <a:prstGeom prst="rect">
            <a:avLst/>
          </a:prstGeom>
          <a:solidFill>
            <a:srgbClr val="89D393"/>
          </a:solidFill>
        </p:spPr>
        <p:txBody>
          <a:bodyPr vert="horz" wrap="square" lIns="0" tIns="2783" rIns="0" bIns="0" rtlCol="0">
            <a:spAutoFit/>
          </a:bodyPr>
          <a:lstStyle/>
          <a:p>
            <a:pPr marL="194802">
              <a:spcBef>
                <a:spcPts val="22"/>
              </a:spcBef>
            </a:pPr>
            <a:r>
              <a:rPr sz="1200" spc="13" dirty="0">
                <a:latin typeface="Cambria"/>
                <a:cs typeface="Cambria"/>
              </a:rPr>
              <a:t>mg/dL</a:t>
            </a:r>
            <a:r>
              <a:rPr sz="1200" spc="26" dirty="0">
                <a:latin typeface="Microsoft JhengHei"/>
                <a:cs typeface="Microsoft JhengHei"/>
              </a:rPr>
              <a:t>可以列入考慮</a:t>
            </a:r>
            <a:endParaRPr sz="1200" dirty="0">
              <a:latin typeface="Microsoft JhengHei"/>
              <a:cs typeface="Microsoft JhengHe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2380481" y="4029348"/>
            <a:ext cx="419733" cy="426106"/>
            <a:chOff x="2783839" y="4443476"/>
            <a:chExt cx="490855" cy="469900"/>
          </a:xfrm>
        </p:grpSpPr>
        <p:pic>
          <p:nvPicPr>
            <p:cNvPr id="61" name="object 6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820415" y="4470908"/>
              <a:ext cx="420624" cy="362712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83839" y="4443476"/>
              <a:ext cx="490727" cy="469392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2872016" y="4495673"/>
              <a:ext cx="315595" cy="258445"/>
            </a:xfrm>
            <a:custGeom>
              <a:avLst/>
              <a:gdLst/>
              <a:ahLst/>
              <a:cxnLst/>
              <a:rect l="l" t="t" r="r" b="b"/>
              <a:pathLst>
                <a:path w="315594" h="258445">
                  <a:moveTo>
                    <a:pt x="0" y="0"/>
                  </a:moveTo>
                  <a:lnTo>
                    <a:pt x="315150" y="0"/>
                  </a:lnTo>
                  <a:lnTo>
                    <a:pt x="315150" y="257849"/>
                  </a:lnTo>
                  <a:lnTo>
                    <a:pt x="0" y="257849"/>
                  </a:lnTo>
                  <a:lnTo>
                    <a:pt x="0" y="0"/>
                  </a:lnTo>
                  <a:close/>
                </a:path>
              </a:pathLst>
            </a:custGeom>
            <a:ln w="134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2501980" y="4083244"/>
            <a:ext cx="173758" cy="195907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sz="1200" dirty="0">
                <a:latin typeface="Microsoft JhengHei"/>
                <a:cs typeface="Microsoft JhengHei"/>
              </a:rPr>
              <a:t>是</a:t>
            </a:r>
          </a:p>
        </p:txBody>
      </p:sp>
      <p:grpSp>
        <p:nvGrpSpPr>
          <p:cNvPr id="65" name="object 65"/>
          <p:cNvGrpSpPr/>
          <p:nvPr/>
        </p:nvGrpSpPr>
        <p:grpSpPr>
          <a:xfrm>
            <a:off x="4457754" y="4001709"/>
            <a:ext cx="417019" cy="426106"/>
            <a:chOff x="5213096" y="4412996"/>
            <a:chExt cx="487680" cy="469900"/>
          </a:xfrm>
        </p:grpSpPr>
        <p:pic>
          <p:nvPicPr>
            <p:cNvPr id="66" name="object 6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246624" y="4440428"/>
              <a:ext cx="420624" cy="362712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13096" y="4412996"/>
              <a:ext cx="487679" cy="469392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5299303" y="4465040"/>
              <a:ext cx="315595" cy="258445"/>
            </a:xfrm>
            <a:custGeom>
              <a:avLst/>
              <a:gdLst/>
              <a:ahLst/>
              <a:cxnLst/>
              <a:rect l="l" t="t" r="r" b="b"/>
              <a:pathLst>
                <a:path w="315595" h="258445">
                  <a:moveTo>
                    <a:pt x="0" y="0"/>
                  </a:moveTo>
                  <a:lnTo>
                    <a:pt x="315150" y="0"/>
                  </a:lnTo>
                  <a:lnTo>
                    <a:pt x="315150" y="257849"/>
                  </a:lnTo>
                  <a:lnTo>
                    <a:pt x="0" y="257849"/>
                  </a:lnTo>
                  <a:lnTo>
                    <a:pt x="0" y="0"/>
                  </a:lnTo>
                  <a:close/>
                </a:path>
              </a:pathLst>
            </a:custGeom>
            <a:ln w="134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4577571" y="4055606"/>
            <a:ext cx="173758" cy="195907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sz="1200" dirty="0">
                <a:latin typeface="Microsoft JhengHei"/>
                <a:cs typeface="Microsoft JhengHei"/>
              </a:rPr>
              <a:t>否</a:t>
            </a:r>
          </a:p>
        </p:txBody>
      </p:sp>
      <p:grpSp>
        <p:nvGrpSpPr>
          <p:cNvPr id="70" name="object 70"/>
          <p:cNvGrpSpPr/>
          <p:nvPr/>
        </p:nvGrpSpPr>
        <p:grpSpPr>
          <a:xfrm>
            <a:off x="3824408" y="4408007"/>
            <a:ext cx="1266802" cy="564302"/>
            <a:chOff x="4472432" y="4861052"/>
            <a:chExt cx="1481455" cy="622300"/>
          </a:xfrm>
        </p:grpSpPr>
        <p:pic>
          <p:nvPicPr>
            <p:cNvPr id="71" name="object 7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72432" y="4861052"/>
              <a:ext cx="1481327" cy="62179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94936" y="4964684"/>
              <a:ext cx="1036319" cy="469392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4525632" y="4887569"/>
              <a:ext cx="1375410" cy="516255"/>
            </a:xfrm>
            <a:custGeom>
              <a:avLst/>
              <a:gdLst/>
              <a:ahLst/>
              <a:cxnLst/>
              <a:rect l="l" t="t" r="r" b="b"/>
              <a:pathLst>
                <a:path w="1375410" h="516254">
                  <a:moveTo>
                    <a:pt x="1375359" y="0"/>
                  </a:moveTo>
                  <a:lnTo>
                    <a:pt x="0" y="0"/>
                  </a:lnTo>
                  <a:lnTo>
                    <a:pt x="0" y="515759"/>
                  </a:lnTo>
                  <a:lnTo>
                    <a:pt x="1375359" y="515759"/>
                  </a:lnTo>
                  <a:lnTo>
                    <a:pt x="1375359" y="0"/>
                  </a:lnTo>
                  <a:close/>
                </a:path>
              </a:pathLst>
            </a:custGeom>
            <a:solidFill>
              <a:srgbClr val="89D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525632" y="4887569"/>
              <a:ext cx="1375410" cy="516255"/>
            </a:xfrm>
            <a:custGeom>
              <a:avLst/>
              <a:gdLst/>
              <a:ahLst/>
              <a:cxnLst/>
              <a:rect l="l" t="t" r="r" b="b"/>
              <a:pathLst>
                <a:path w="1375410" h="516254">
                  <a:moveTo>
                    <a:pt x="0" y="0"/>
                  </a:moveTo>
                  <a:lnTo>
                    <a:pt x="1375349" y="0"/>
                  </a:lnTo>
                  <a:lnTo>
                    <a:pt x="1375349" y="515757"/>
                  </a:lnTo>
                  <a:lnTo>
                    <a:pt x="0" y="515757"/>
                  </a:lnTo>
                  <a:lnTo>
                    <a:pt x="0" y="0"/>
                  </a:lnTo>
                  <a:close/>
                </a:path>
              </a:pathLst>
            </a:custGeom>
            <a:ln w="134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3869899" y="4432053"/>
            <a:ext cx="1176123" cy="316739"/>
          </a:xfrm>
          <a:prstGeom prst="rect">
            <a:avLst/>
          </a:prstGeom>
        </p:spPr>
        <p:txBody>
          <a:bodyPr vert="horz" wrap="square" lIns="0" tIns="130796" rIns="0" bIns="0" rtlCol="0">
            <a:spAutoFit/>
          </a:bodyPr>
          <a:lstStyle/>
          <a:p>
            <a:pPr marL="283298">
              <a:spcBef>
                <a:spcPts val="1030"/>
              </a:spcBef>
            </a:pPr>
            <a:r>
              <a:rPr sz="1200" spc="26" dirty="0">
                <a:latin typeface="Microsoft JhengHei"/>
                <a:cs typeface="Microsoft JhengHei"/>
              </a:rPr>
              <a:t>繼續治療</a:t>
            </a:r>
            <a:endParaRPr sz="1200" dirty="0">
              <a:latin typeface="Microsoft JhengHei"/>
              <a:cs typeface="Microsoft JhengHei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5932958" y="3401935"/>
            <a:ext cx="1707169" cy="442229"/>
            <a:chOff x="6938264" y="3751579"/>
            <a:chExt cx="1996439" cy="487680"/>
          </a:xfrm>
        </p:grpSpPr>
        <p:pic>
          <p:nvPicPr>
            <p:cNvPr id="77" name="object 7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938264" y="3751579"/>
              <a:ext cx="1996439" cy="451103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962648" y="3769867"/>
              <a:ext cx="1944624" cy="469391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6989813" y="3778249"/>
              <a:ext cx="1891664" cy="344170"/>
            </a:xfrm>
            <a:custGeom>
              <a:avLst/>
              <a:gdLst/>
              <a:ahLst/>
              <a:cxnLst/>
              <a:rect l="l" t="t" r="r" b="b"/>
              <a:pathLst>
                <a:path w="1891665" h="344170">
                  <a:moveTo>
                    <a:pt x="1891106" y="0"/>
                  </a:moveTo>
                  <a:lnTo>
                    <a:pt x="0" y="0"/>
                  </a:lnTo>
                  <a:lnTo>
                    <a:pt x="0" y="343839"/>
                  </a:lnTo>
                  <a:lnTo>
                    <a:pt x="1891106" y="343839"/>
                  </a:lnTo>
                  <a:lnTo>
                    <a:pt x="1891106" y="0"/>
                  </a:lnTo>
                  <a:close/>
                </a:path>
              </a:pathLst>
            </a:custGeom>
            <a:solidFill>
              <a:srgbClr val="89D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989813" y="3778249"/>
              <a:ext cx="1891664" cy="344170"/>
            </a:xfrm>
            <a:custGeom>
              <a:avLst/>
              <a:gdLst/>
              <a:ahLst/>
              <a:cxnLst/>
              <a:rect l="l" t="t" r="r" b="b"/>
              <a:pathLst>
                <a:path w="1891665" h="344170">
                  <a:moveTo>
                    <a:pt x="0" y="0"/>
                  </a:moveTo>
                  <a:lnTo>
                    <a:pt x="1891113" y="0"/>
                  </a:lnTo>
                  <a:lnTo>
                    <a:pt x="1891113" y="343838"/>
                  </a:lnTo>
                  <a:lnTo>
                    <a:pt x="0" y="343838"/>
                  </a:lnTo>
                  <a:lnTo>
                    <a:pt x="0" y="0"/>
                  </a:lnTo>
                  <a:close/>
                </a:path>
              </a:pathLst>
            </a:custGeom>
            <a:ln w="134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5977037" y="3426121"/>
            <a:ext cx="1617575" cy="240867"/>
          </a:xfrm>
          <a:prstGeom prst="rect">
            <a:avLst/>
          </a:prstGeom>
        </p:spPr>
        <p:txBody>
          <a:bodyPr vert="horz" wrap="square" lIns="0" tIns="55658" rIns="0" bIns="0" rtlCol="0">
            <a:spAutoFit/>
          </a:bodyPr>
          <a:lstStyle/>
          <a:p>
            <a:pPr marL="110758">
              <a:spcBef>
                <a:spcPts val="438"/>
              </a:spcBef>
            </a:pPr>
            <a:r>
              <a:rPr sz="1200" spc="26" dirty="0">
                <a:latin typeface="Microsoft JhengHei"/>
                <a:cs typeface="Microsoft JhengHei"/>
              </a:rPr>
              <a:t>考慮病患的臨床特徵</a:t>
            </a:r>
            <a:endParaRPr sz="1200" dirty="0">
              <a:latin typeface="Microsoft JhengHei"/>
              <a:cs typeface="Microsoft JhengHei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6373433" y="3833109"/>
            <a:ext cx="923088" cy="426106"/>
            <a:chOff x="7453376" y="4227067"/>
            <a:chExt cx="1079500" cy="469900"/>
          </a:xfrm>
        </p:grpSpPr>
        <p:pic>
          <p:nvPicPr>
            <p:cNvPr id="83" name="object 8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453376" y="4269739"/>
              <a:ext cx="1078992" cy="332232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474712" y="4227067"/>
              <a:ext cx="1036320" cy="469391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7505560" y="4294009"/>
              <a:ext cx="974725" cy="229870"/>
            </a:xfrm>
            <a:custGeom>
              <a:avLst/>
              <a:gdLst/>
              <a:ahLst/>
              <a:cxnLst/>
              <a:rect l="l" t="t" r="r" b="b"/>
              <a:pathLst>
                <a:path w="974725" h="229870">
                  <a:moveTo>
                    <a:pt x="974216" y="0"/>
                  </a:moveTo>
                  <a:lnTo>
                    <a:pt x="0" y="0"/>
                  </a:lnTo>
                  <a:lnTo>
                    <a:pt x="0" y="229247"/>
                  </a:lnTo>
                  <a:lnTo>
                    <a:pt x="974216" y="229247"/>
                  </a:lnTo>
                  <a:lnTo>
                    <a:pt x="9742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505560" y="4294009"/>
              <a:ext cx="974725" cy="229870"/>
            </a:xfrm>
            <a:custGeom>
              <a:avLst/>
              <a:gdLst/>
              <a:ahLst/>
              <a:cxnLst/>
              <a:rect l="l" t="t" r="r" b="b"/>
              <a:pathLst>
                <a:path w="974725" h="229870">
                  <a:moveTo>
                    <a:pt x="0" y="0"/>
                  </a:moveTo>
                  <a:lnTo>
                    <a:pt x="974207" y="0"/>
                  </a:lnTo>
                  <a:lnTo>
                    <a:pt x="974207" y="229242"/>
                  </a:lnTo>
                  <a:lnTo>
                    <a:pt x="0" y="229242"/>
                  </a:lnTo>
                  <a:lnTo>
                    <a:pt x="0" y="0"/>
                  </a:lnTo>
                  <a:close/>
                </a:path>
              </a:pathLst>
            </a:custGeom>
            <a:ln w="134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6418057" y="3893812"/>
            <a:ext cx="833494" cy="189162"/>
          </a:xfrm>
          <a:prstGeom prst="rect">
            <a:avLst/>
          </a:prstGeom>
        </p:spPr>
        <p:txBody>
          <a:bodyPr vert="horz" wrap="square" lIns="0" tIns="4453" rIns="0" bIns="0" rtlCol="0">
            <a:spAutoFit/>
          </a:bodyPr>
          <a:lstStyle/>
          <a:p>
            <a:pPr marL="107975">
              <a:spcBef>
                <a:spcPts val="35"/>
              </a:spcBef>
            </a:pPr>
            <a:r>
              <a:rPr sz="1200" spc="26" dirty="0">
                <a:latin typeface="Microsoft JhengHei"/>
                <a:cs typeface="Microsoft JhengHei"/>
              </a:rPr>
              <a:t>不能容忍</a:t>
            </a:r>
            <a:endParaRPr sz="1200" dirty="0">
              <a:latin typeface="Microsoft JhengHei"/>
              <a:cs typeface="Microsoft JhengHei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5098920" y="4098447"/>
            <a:ext cx="1462280" cy="621884"/>
            <a:chOff x="5962903" y="4519676"/>
            <a:chExt cx="1710055" cy="685800"/>
          </a:xfrm>
        </p:grpSpPr>
        <p:pic>
          <p:nvPicPr>
            <p:cNvPr id="89" name="object 8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962903" y="4556252"/>
              <a:ext cx="1709927" cy="560832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014719" y="4519676"/>
              <a:ext cx="1606296" cy="685800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6015596" y="4580547"/>
              <a:ext cx="1604645" cy="458470"/>
            </a:xfrm>
            <a:custGeom>
              <a:avLst/>
              <a:gdLst/>
              <a:ahLst/>
              <a:cxnLst/>
              <a:rect l="l" t="t" r="r" b="b"/>
              <a:pathLst>
                <a:path w="1604645" h="458470">
                  <a:moveTo>
                    <a:pt x="1604581" y="0"/>
                  </a:moveTo>
                  <a:lnTo>
                    <a:pt x="0" y="0"/>
                  </a:lnTo>
                  <a:lnTo>
                    <a:pt x="0" y="458444"/>
                  </a:lnTo>
                  <a:lnTo>
                    <a:pt x="1604581" y="458444"/>
                  </a:lnTo>
                  <a:lnTo>
                    <a:pt x="1604581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015596" y="4580547"/>
              <a:ext cx="1604645" cy="458470"/>
            </a:xfrm>
            <a:custGeom>
              <a:avLst/>
              <a:gdLst/>
              <a:ahLst/>
              <a:cxnLst/>
              <a:rect l="l" t="t" r="r" b="b"/>
              <a:pathLst>
                <a:path w="1604645" h="458470">
                  <a:moveTo>
                    <a:pt x="0" y="0"/>
                  </a:moveTo>
                  <a:lnTo>
                    <a:pt x="1604581" y="0"/>
                  </a:lnTo>
                  <a:lnTo>
                    <a:pt x="1604581" y="458451"/>
                  </a:lnTo>
                  <a:lnTo>
                    <a:pt x="0" y="458451"/>
                  </a:lnTo>
                  <a:lnTo>
                    <a:pt x="0" y="0"/>
                  </a:lnTo>
                  <a:close/>
                </a:path>
              </a:pathLst>
            </a:custGeom>
            <a:ln w="134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5143978" y="4153645"/>
            <a:ext cx="1372143" cy="378886"/>
          </a:xfrm>
          <a:prstGeom prst="rect">
            <a:avLst/>
          </a:prstGeom>
        </p:spPr>
        <p:txBody>
          <a:bodyPr vert="horz" wrap="square" lIns="0" tIns="9462" rIns="0" bIns="0" rtlCol="0">
            <a:spAutoFit/>
          </a:bodyPr>
          <a:lstStyle/>
          <a:p>
            <a:pPr marL="224300">
              <a:spcBef>
                <a:spcPts val="75"/>
              </a:spcBef>
            </a:pPr>
            <a:r>
              <a:rPr sz="1200" spc="26" dirty="0">
                <a:latin typeface="Microsoft JhengHei"/>
                <a:cs typeface="Microsoft JhengHei"/>
              </a:rPr>
              <a:t>使用高強度的</a:t>
            </a:r>
            <a:endParaRPr sz="1200" dirty="0">
              <a:latin typeface="Microsoft JhengHei"/>
              <a:cs typeface="Microsoft JhengHei"/>
            </a:endParaRPr>
          </a:p>
          <a:p>
            <a:pPr marL="134692">
              <a:spcBef>
                <a:spcPts val="22"/>
              </a:spcBef>
            </a:pPr>
            <a:r>
              <a:rPr sz="1200" spc="9" dirty="0">
                <a:latin typeface="Cambria"/>
                <a:cs typeface="Cambria"/>
              </a:rPr>
              <a:t>statin/ezetimibe</a:t>
            </a:r>
            <a:endParaRPr sz="1200" dirty="0">
              <a:latin typeface="Cambria"/>
              <a:cs typeface="Cambria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7108428" y="4098447"/>
            <a:ext cx="1412867" cy="621884"/>
            <a:chOff x="8312911" y="4519676"/>
            <a:chExt cx="1652270" cy="685800"/>
          </a:xfrm>
        </p:grpSpPr>
        <p:pic>
          <p:nvPicPr>
            <p:cNvPr id="95" name="object 9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312911" y="4556252"/>
              <a:ext cx="1652016" cy="560832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337295" y="4519676"/>
              <a:ext cx="1603248" cy="685800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8365159" y="4580547"/>
              <a:ext cx="1547495" cy="458470"/>
            </a:xfrm>
            <a:custGeom>
              <a:avLst/>
              <a:gdLst/>
              <a:ahLst/>
              <a:cxnLst/>
              <a:rect l="l" t="t" r="r" b="b"/>
              <a:pathLst>
                <a:path w="1547495" h="458470">
                  <a:moveTo>
                    <a:pt x="1547279" y="0"/>
                  </a:moveTo>
                  <a:lnTo>
                    <a:pt x="0" y="0"/>
                  </a:lnTo>
                  <a:lnTo>
                    <a:pt x="0" y="458444"/>
                  </a:lnTo>
                  <a:lnTo>
                    <a:pt x="1547279" y="458444"/>
                  </a:lnTo>
                  <a:lnTo>
                    <a:pt x="1547279" y="0"/>
                  </a:lnTo>
                  <a:close/>
                </a:path>
              </a:pathLst>
            </a:custGeom>
            <a:solidFill>
              <a:srgbClr val="89D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365159" y="4580547"/>
              <a:ext cx="1547495" cy="458470"/>
            </a:xfrm>
            <a:custGeom>
              <a:avLst/>
              <a:gdLst/>
              <a:ahLst/>
              <a:cxnLst/>
              <a:rect l="l" t="t" r="r" b="b"/>
              <a:pathLst>
                <a:path w="1547495" h="458470">
                  <a:moveTo>
                    <a:pt x="0" y="0"/>
                  </a:moveTo>
                  <a:lnTo>
                    <a:pt x="1547270" y="0"/>
                  </a:lnTo>
                  <a:lnTo>
                    <a:pt x="1547270" y="458451"/>
                  </a:lnTo>
                  <a:lnTo>
                    <a:pt x="0" y="458451"/>
                  </a:lnTo>
                  <a:lnTo>
                    <a:pt x="0" y="0"/>
                  </a:lnTo>
                  <a:close/>
                </a:path>
              </a:pathLst>
            </a:custGeom>
            <a:ln w="134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7153105" y="4153645"/>
            <a:ext cx="1323274" cy="194220"/>
          </a:xfrm>
          <a:prstGeom prst="rect">
            <a:avLst/>
          </a:prstGeom>
        </p:spPr>
        <p:txBody>
          <a:bodyPr vert="horz" wrap="square" lIns="0" tIns="9462" rIns="0" bIns="0" rtlCol="0">
            <a:spAutoFit/>
          </a:bodyPr>
          <a:lstStyle/>
          <a:p>
            <a:pPr marL="119664">
              <a:spcBef>
                <a:spcPts val="75"/>
              </a:spcBef>
            </a:pPr>
            <a:r>
              <a:rPr sz="1200" spc="26" dirty="0">
                <a:latin typeface="Microsoft JhengHei"/>
                <a:cs typeface="Microsoft JhengHei"/>
              </a:rPr>
              <a:t>使用非高強度的</a:t>
            </a:r>
            <a:endParaRPr sz="1200" dirty="0">
              <a:latin typeface="Microsoft JhengHei"/>
              <a:cs typeface="Microsoft JhengHe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7153105" y="4367117"/>
            <a:ext cx="1323274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646">
              <a:lnSpc>
                <a:spcPts val="1420"/>
              </a:lnSpc>
            </a:pPr>
            <a:r>
              <a:rPr sz="1200" spc="9" dirty="0">
                <a:latin typeface="Cambria"/>
                <a:cs typeface="Cambria"/>
              </a:rPr>
              <a:t>statin/ezetimibe</a:t>
            </a:r>
            <a:endParaRPr sz="1200" dirty="0">
              <a:latin typeface="Cambria"/>
              <a:cs typeface="Cambria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5781788" y="4700983"/>
            <a:ext cx="2371793" cy="442229"/>
            <a:chOff x="6761480" y="5184140"/>
            <a:chExt cx="2773680" cy="487680"/>
          </a:xfrm>
        </p:grpSpPr>
        <p:pic>
          <p:nvPicPr>
            <p:cNvPr id="102" name="object 10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764528" y="5184140"/>
              <a:ext cx="2770631" cy="451104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761480" y="5202428"/>
              <a:ext cx="2773679" cy="469392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6817881" y="5210911"/>
              <a:ext cx="2665095" cy="344170"/>
            </a:xfrm>
            <a:custGeom>
              <a:avLst/>
              <a:gdLst/>
              <a:ahLst/>
              <a:cxnLst/>
              <a:rect l="l" t="t" r="r" b="b"/>
              <a:pathLst>
                <a:path w="2665095" h="344170">
                  <a:moveTo>
                    <a:pt x="2664777" y="0"/>
                  </a:moveTo>
                  <a:lnTo>
                    <a:pt x="0" y="0"/>
                  </a:lnTo>
                  <a:lnTo>
                    <a:pt x="0" y="343839"/>
                  </a:lnTo>
                  <a:lnTo>
                    <a:pt x="2664777" y="343839"/>
                  </a:lnTo>
                  <a:lnTo>
                    <a:pt x="2664777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817881" y="5210911"/>
              <a:ext cx="2665095" cy="344170"/>
            </a:xfrm>
            <a:custGeom>
              <a:avLst/>
              <a:gdLst/>
              <a:ahLst/>
              <a:cxnLst/>
              <a:rect l="l" t="t" r="r" b="b"/>
              <a:pathLst>
                <a:path w="2665095" h="344170">
                  <a:moveTo>
                    <a:pt x="0" y="0"/>
                  </a:moveTo>
                  <a:lnTo>
                    <a:pt x="2664769" y="0"/>
                  </a:lnTo>
                  <a:lnTo>
                    <a:pt x="2664769" y="343838"/>
                  </a:lnTo>
                  <a:lnTo>
                    <a:pt x="0" y="343838"/>
                  </a:lnTo>
                  <a:lnTo>
                    <a:pt x="0" y="0"/>
                  </a:lnTo>
                  <a:close/>
                </a:path>
              </a:pathLst>
            </a:custGeom>
            <a:ln w="134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5830017" y="4725259"/>
            <a:ext cx="2278941" cy="240867"/>
          </a:xfrm>
          <a:prstGeom prst="rect">
            <a:avLst/>
          </a:prstGeom>
        </p:spPr>
        <p:txBody>
          <a:bodyPr vert="horz" wrap="square" lIns="0" tIns="55658" rIns="0" bIns="0" rtlCol="0">
            <a:spAutoFit/>
          </a:bodyPr>
          <a:lstStyle/>
          <a:p>
            <a:pPr marL="84600">
              <a:spcBef>
                <a:spcPts val="438"/>
              </a:spcBef>
            </a:pPr>
            <a:r>
              <a:rPr sz="1200" spc="26" dirty="0">
                <a:latin typeface="Microsoft JhengHei"/>
                <a:cs typeface="Microsoft JhengHei"/>
              </a:rPr>
              <a:t>低密度</a:t>
            </a:r>
            <a:r>
              <a:rPr sz="1200" spc="4" dirty="0">
                <a:latin typeface="Cambria"/>
                <a:cs typeface="Cambria"/>
              </a:rPr>
              <a:t>(</a:t>
            </a:r>
            <a:r>
              <a:rPr sz="1200" spc="26" dirty="0">
                <a:latin typeface="Microsoft JhengHei"/>
                <a:cs typeface="Microsoft JhengHei"/>
              </a:rPr>
              <a:t>壞</a:t>
            </a:r>
            <a:r>
              <a:rPr sz="1200" spc="4" dirty="0">
                <a:latin typeface="Cambria"/>
                <a:cs typeface="Cambria"/>
              </a:rPr>
              <a:t>)</a:t>
            </a:r>
            <a:r>
              <a:rPr sz="1200" spc="26" dirty="0">
                <a:latin typeface="Microsoft JhengHei"/>
                <a:cs typeface="Microsoft JhengHei"/>
              </a:rPr>
              <a:t>膽固醇</a:t>
            </a:r>
            <a:r>
              <a:rPr sz="1200" spc="9" dirty="0">
                <a:latin typeface="Cambria"/>
                <a:cs typeface="Cambria"/>
              </a:rPr>
              <a:t>&lt;70</a:t>
            </a:r>
            <a:r>
              <a:rPr sz="1200" spc="-35" dirty="0">
                <a:latin typeface="Cambria"/>
                <a:cs typeface="Cambria"/>
              </a:rPr>
              <a:t> </a:t>
            </a:r>
            <a:r>
              <a:rPr sz="1200" spc="9" dirty="0">
                <a:latin typeface="Cambria"/>
                <a:cs typeface="Cambria"/>
              </a:rPr>
              <a:t>mg/dL</a:t>
            </a:r>
            <a:r>
              <a:rPr sz="1200" spc="9" dirty="0">
                <a:latin typeface="Microsoft JhengHei"/>
                <a:cs typeface="Microsoft JhengHei"/>
              </a:rPr>
              <a:t>？</a:t>
            </a:r>
            <a:endParaRPr sz="1200" dirty="0">
              <a:latin typeface="Microsoft JhengHei"/>
              <a:cs typeface="Microsoft JhengHei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5461206" y="5093460"/>
            <a:ext cx="419733" cy="426106"/>
            <a:chOff x="6386576" y="5616955"/>
            <a:chExt cx="490855" cy="469900"/>
          </a:xfrm>
        </p:grpSpPr>
        <p:pic>
          <p:nvPicPr>
            <p:cNvPr id="108" name="object 10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420104" y="5644387"/>
              <a:ext cx="420624" cy="362711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86576" y="5616955"/>
              <a:ext cx="490727" cy="469392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6474053" y="5669381"/>
              <a:ext cx="315595" cy="258445"/>
            </a:xfrm>
            <a:custGeom>
              <a:avLst/>
              <a:gdLst/>
              <a:ahLst/>
              <a:cxnLst/>
              <a:rect l="l" t="t" r="r" b="b"/>
              <a:pathLst>
                <a:path w="315595" h="258445">
                  <a:moveTo>
                    <a:pt x="0" y="0"/>
                  </a:moveTo>
                  <a:lnTo>
                    <a:pt x="315150" y="0"/>
                  </a:lnTo>
                  <a:lnTo>
                    <a:pt x="315150" y="257849"/>
                  </a:lnTo>
                  <a:lnTo>
                    <a:pt x="0" y="257849"/>
                  </a:lnTo>
                  <a:lnTo>
                    <a:pt x="0" y="0"/>
                  </a:lnTo>
                  <a:close/>
                </a:path>
              </a:pathLst>
            </a:custGeom>
            <a:ln w="134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5582108" y="5147358"/>
            <a:ext cx="173758" cy="195907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sz="1200" dirty="0">
                <a:latin typeface="Microsoft JhengHei"/>
                <a:cs typeface="Microsoft JhengHei"/>
              </a:rPr>
              <a:t>是</a:t>
            </a:r>
          </a:p>
        </p:txBody>
      </p:sp>
      <p:grpSp>
        <p:nvGrpSpPr>
          <p:cNvPr id="112" name="object 112"/>
          <p:cNvGrpSpPr/>
          <p:nvPr/>
        </p:nvGrpSpPr>
        <p:grpSpPr>
          <a:xfrm>
            <a:off x="7765231" y="5093460"/>
            <a:ext cx="417019" cy="426106"/>
            <a:chOff x="9081007" y="5616955"/>
            <a:chExt cx="487680" cy="469900"/>
          </a:xfrm>
        </p:grpSpPr>
        <p:pic>
          <p:nvPicPr>
            <p:cNvPr id="113" name="object 11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114535" y="5644387"/>
              <a:ext cx="420624" cy="362711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081007" y="5616955"/>
              <a:ext cx="487679" cy="469392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9167456" y="5669368"/>
              <a:ext cx="315595" cy="258445"/>
            </a:xfrm>
            <a:custGeom>
              <a:avLst/>
              <a:gdLst/>
              <a:ahLst/>
              <a:cxnLst/>
              <a:rect l="l" t="t" r="r" b="b"/>
              <a:pathLst>
                <a:path w="315595" h="258445">
                  <a:moveTo>
                    <a:pt x="315201" y="0"/>
                  </a:moveTo>
                  <a:lnTo>
                    <a:pt x="0" y="0"/>
                  </a:lnTo>
                  <a:lnTo>
                    <a:pt x="0" y="257873"/>
                  </a:lnTo>
                  <a:lnTo>
                    <a:pt x="315201" y="257873"/>
                  </a:lnTo>
                  <a:lnTo>
                    <a:pt x="3152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167456" y="5669368"/>
              <a:ext cx="315595" cy="258445"/>
            </a:xfrm>
            <a:custGeom>
              <a:avLst/>
              <a:gdLst/>
              <a:ahLst/>
              <a:cxnLst/>
              <a:rect l="l" t="t" r="r" b="b"/>
              <a:pathLst>
                <a:path w="315595" h="258445">
                  <a:moveTo>
                    <a:pt x="0" y="0"/>
                  </a:moveTo>
                  <a:lnTo>
                    <a:pt x="315198" y="0"/>
                  </a:lnTo>
                  <a:lnTo>
                    <a:pt x="315198" y="257881"/>
                  </a:lnTo>
                  <a:lnTo>
                    <a:pt x="0" y="257881"/>
                  </a:lnTo>
                  <a:lnTo>
                    <a:pt x="0" y="0"/>
                  </a:lnTo>
                  <a:close/>
                </a:path>
              </a:pathLst>
            </a:custGeom>
            <a:ln w="13476">
              <a:solidFill>
                <a:srgbClr val="70A3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7" name="object 117"/>
          <p:cNvSpPr txBox="1"/>
          <p:nvPr/>
        </p:nvSpPr>
        <p:spPr>
          <a:xfrm>
            <a:off x="7839155" y="5140990"/>
            <a:ext cx="269867" cy="202088"/>
          </a:xfrm>
          <a:prstGeom prst="rect">
            <a:avLst/>
          </a:prstGeom>
        </p:spPr>
        <p:txBody>
          <a:bodyPr vert="horz" wrap="square" lIns="0" tIns="17254" rIns="0" bIns="0" rtlCol="0">
            <a:spAutoFit/>
          </a:bodyPr>
          <a:lstStyle/>
          <a:p>
            <a:pPr marL="57884">
              <a:spcBef>
                <a:spcPts val="136"/>
              </a:spcBef>
            </a:pPr>
            <a:r>
              <a:rPr sz="1200" dirty="0">
                <a:solidFill>
                  <a:srgbClr val="E46B0A"/>
                </a:solidFill>
                <a:latin typeface="Microsoft JhengHei"/>
                <a:cs typeface="Microsoft JhengHei"/>
              </a:rPr>
              <a:t>否</a:t>
            </a:r>
            <a:endParaRPr sz="1200" dirty="0">
              <a:latin typeface="Microsoft JhengHei"/>
              <a:cs typeface="Microsoft JhengHei"/>
            </a:endParaRPr>
          </a:p>
        </p:txBody>
      </p:sp>
      <p:grpSp>
        <p:nvGrpSpPr>
          <p:cNvPr id="118" name="object 118"/>
          <p:cNvGrpSpPr/>
          <p:nvPr/>
        </p:nvGrpSpPr>
        <p:grpSpPr>
          <a:xfrm>
            <a:off x="4952963" y="5480416"/>
            <a:ext cx="1217390" cy="442229"/>
            <a:chOff x="5792215" y="6043681"/>
            <a:chExt cx="1423670" cy="487680"/>
          </a:xfrm>
        </p:grpSpPr>
        <p:pic>
          <p:nvPicPr>
            <p:cNvPr id="119" name="object 11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792215" y="6043681"/>
              <a:ext cx="1423415" cy="451103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84239" y="6061969"/>
              <a:ext cx="1036319" cy="469392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5843676" y="6070511"/>
              <a:ext cx="1318260" cy="344170"/>
            </a:xfrm>
            <a:custGeom>
              <a:avLst/>
              <a:gdLst/>
              <a:ahLst/>
              <a:cxnLst/>
              <a:rect l="l" t="t" r="r" b="b"/>
              <a:pathLst>
                <a:path w="1318259" h="344170">
                  <a:moveTo>
                    <a:pt x="1318044" y="0"/>
                  </a:moveTo>
                  <a:lnTo>
                    <a:pt x="0" y="0"/>
                  </a:lnTo>
                  <a:lnTo>
                    <a:pt x="0" y="343835"/>
                  </a:lnTo>
                  <a:lnTo>
                    <a:pt x="1318044" y="343835"/>
                  </a:lnTo>
                  <a:lnTo>
                    <a:pt x="1318044" y="0"/>
                  </a:lnTo>
                  <a:close/>
                </a:path>
              </a:pathLst>
            </a:custGeom>
            <a:solidFill>
              <a:srgbClr val="89D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843676" y="6070511"/>
              <a:ext cx="1318260" cy="344170"/>
            </a:xfrm>
            <a:custGeom>
              <a:avLst/>
              <a:gdLst/>
              <a:ahLst/>
              <a:cxnLst/>
              <a:rect l="l" t="t" r="r" b="b"/>
              <a:pathLst>
                <a:path w="1318259" h="344170">
                  <a:moveTo>
                    <a:pt x="0" y="0"/>
                  </a:moveTo>
                  <a:lnTo>
                    <a:pt x="1318049" y="0"/>
                  </a:lnTo>
                  <a:lnTo>
                    <a:pt x="1318049" y="343838"/>
                  </a:lnTo>
                  <a:lnTo>
                    <a:pt x="0" y="343838"/>
                  </a:lnTo>
                  <a:lnTo>
                    <a:pt x="0" y="0"/>
                  </a:lnTo>
                  <a:close/>
                </a:path>
              </a:pathLst>
            </a:custGeom>
            <a:ln w="134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3" name="object 123"/>
          <p:cNvSpPr txBox="1"/>
          <p:nvPr/>
        </p:nvSpPr>
        <p:spPr>
          <a:xfrm>
            <a:off x="4996968" y="5504745"/>
            <a:ext cx="1127253" cy="240867"/>
          </a:xfrm>
          <a:prstGeom prst="rect">
            <a:avLst/>
          </a:prstGeom>
        </p:spPr>
        <p:txBody>
          <a:bodyPr vert="horz" wrap="square" lIns="0" tIns="55658" rIns="0" bIns="0" rtlCol="0">
            <a:spAutoFit/>
          </a:bodyPr>
          <a:lstStyle/>
          <a:p>
            <a:pPr marL="258252">
              <a:spcBef>
                <a:spcPts val="438"/>
              </a:spcBef>
            </a:pPr>
            <a:r>
              <a:rPr sz="1200" spc="26" dirty="0">
                <a:latin typeface="Microsoft JhengHei"/>
                <a:cs typeface="Microsoft JhengHei"/>
              </a:rPr>
              <a:t>繼續治療</a:t>
            </a:r>
            <a:endParaRPr sz="1200" dirty="0">
              <a:latin typeface="Microsoft JhengHei"/>
              <a:cs typeface="Microsoft JhengHei"/>
            </a:endParaRPr>
          </a:p>
        </p:txBody>
      </p:sp>
      <p:grpSp>
        <p:nvGrpSpPr>
          <p:cNvPr id="124" name="object 124"/>
          <p:cNvGrpSpPr/>
          <p:nvPr/>
        </p:nvGrpSpPr>
        <p:grpSpPr>
          <a:xfrm>
            <a:off x="6519389" y="5480416"/>
            <a:ext cx="2085093" cy="442229"/>
            <a:chOff x="7624064" y="6043681"/>
            <a:chExt cx="2438400" cy="487680"/>
          </a:xfrm>
        </p:grpSpPr>
        <p:pic>
          <p:nvPicPr>
            <p:cNvPr id="125" name="object 12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624064" y="6043681"/>
              <a:ext cx="2438400" cy="451103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797800" y="6061969"/>
              <a:ext cx="2090927" cy="469392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7677492" y="6070511"/>
              <a:ext cx="2333625" cy="344170"/>
            </a:xfrm>
            <a:custGeom>
              <a:avLst/>
              <a:gdLst/>
              <a:ahLst/>
              <a:cxnLst/>
              <a:rect l="l" t="t" r="r" b="b"/>
              <a:pathLst>
                <a:path w="2333625" h="344170">
                  <a:moveTo>
                    <a:pt x="2333205" y="0"/>
                  </a:moveTo>
                  <a:lnTo>
                    <a:pt x="0" y="0"/>
                  </a:lnTo>
                  <a:lnTo>
                    <a:pt x="0" y="343835"/>
                  </a:lnTo>
                  <a:lnTo>
                    <a:pt x="2333205" y="343835"/>
                  </a:lnTo>
                  <a:lnTo>
                    <a:pt x="2333205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7677492" y="6070511"/>
              <a:ext cx="2333625" cy="344170"/>
            </a:xfrm>
            <a:custGeom>
              <a:avLst/>
              <a:gdLst/>
              <a:ahLst/>
              <a:cxnLst/>
              <a:rect l="l" t="t" r="r" b="b"/>
              <a:pathLst>
                <a:path w="2333625" h="344170">
                  <a:moveTo>
                    <a:pt x="0" y="0"/>
                  </a:moveTo>
                  <a:lnTo>
                    <a:pt x="2333214" y="0"/>
                  </a:lnTo>
                  <a:lnTo>
                    <a:pt x="2333214" y="343838"/>
                  </a:lnTo>
                  <a:lnTo>
                    <a:pt x="0" y="343838"/>
                  </a:lnTo>
                  <a:lnTo>
                    <a:pt x="0" y="0"/>
                  </a:lnTo>
                  <a:close/>
                </a:path>
              </a:pathLst>
            </a:custGeom>
            <a:ln w="134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9" name="object 129"/>
          <p:cNvSpPr txBox="1"/>
          <p:nvPr/>
        </p:nvSpPr>
        <p:spPr>
          <a:xfrm>
            <a:off x="6565077" y="5504745"/>
            <a:ext cx="1995499" cy="240867"/>
          </a:xfrm>
          <a:prstGeom prst="rect">
            <a:avLst/>
          </a:prstGeom>
        </p:spPr>
        <p:txBody>
          <a:bodyPr vert="horz" wrap="square" lIns="0" tIns="55658" rIns="0" bIns="0" rtlCol="0">
            <a:spAutoFit/>
          </a:bodyPr>
          <a:lstStyle/>
          <a:p>
            <a:pPr marL="240441">
              <a:spcBef>
                <a:spcPts val="438"/>
              </a:spcBef>
            </a:pPr>
            <a:r>
              <a:rPr sz="1200" spc="26" dirty="0">
                <a:latin typeface="Microsoft JhengHei"/>
                <a:cs typeface="Microsoft JhengHei"/>
              </a:rPr>
              <a:t>增加使用</a:t>
            </a:r>
            <a:r>
              <a:rPr sz="1200" spc="9" dirty="0">
                <a:latin typeface="Cambria"/>
                <a:cs typeface="Cambria"/>
              </a:rPr>
              <a:t>PC</a:t>
            </a:r>
            <a:r>
              <a:rPr sz="1200" spc="18" dirty="0">
                <a:latin typeface="Cambria"/>
                <a:cs typeface="Cambria"/>
              </a:rPr>
              <a:t>SK9</a:t>
            </a:r>
            <a:r>
              <a:rPr sz="1200" spc="26" dirty="0">
                <a:latin typeface="Microsoft JhengHei"/>
                <a:cs typeface="Microsoft JhengHei"/>
              </a:rPr>
              <a:t>抑制劑</a:t>
            </a:r>
            <a:endParaRPr sz="1200" dirty="0">
              <a:latin typeface="Microsoft JhengHei"/>
              <a:cs typeface="Microsoft JhengHei"/>
            </a:endParaRPr>
          </a:p>
        </p:txBody>
      </p:sp>
      <p:grpSp>
        <p:nvGrpSpPr>
          <p:cNvPr id="130" name="object 130"/>
          <p:cNvGrpSpPr/>
          <p:nvPr/>
        </p:nvGrpSpPr>
        <p:grpSpPr>
          <a:xfrm>
            <a:off x="860238" y="2515418"/>
            <a:ext cx="7127324" cy="1926113"/>
            <a:chOff x="1006000" y="2773946"/>
            <a:chExt cx="8335009" cy="2124075"/>
          </a:xfrm>
        </p:grpSpPr>
        <p:sp>
          <p:nvSpPr>
            <p:cNvPr id="131" name="object 131"/>
            <p:cNvSpPr/>
            <p:nvPr/>
          </p:nvSpPr>
          <p:spPr>
            <a:xfrm>
              <a:off x="6701879" y="4226598"/>
              <a:ext cx="2639060" cy="354330"/>
            </a:xfrm>
            <a:custGeom>
              <a:avLst/>
              <a:gdLst/>
              <a:ahLst/>
              <a:cxnLst/>
              <a:rect l="l" t="t" r="r" b="b"/>
              <a:pathLst>
                <a:path w="2639059" h="354329">
                  <a:moveTo>
                    <a:pt x="117411" y="253352"/>
                  </a:moveTo>
                  <a:lnTo>
                    <a:pt x="115785" y="247167"/>
                  </a:lnTo>
                  <a:lnTo>
                    <a:pt x="106133" y="241541"/>
                  </a:lnTo>
                  <a:lnTo>
                    <a:pt x="99949" y="243166"/>
                  </a:lnTo>
                  <a:lnTo>
                    <a:pt x="68808" y="296545"/>
                  </a:lnTo>
                  <a:lnTo>
                    <a:pt x="68808" y="4521"/>
                  </a:lnTo>
                  <a:lnTo>
                    <a:pt x="64287" y="0"/>
                  </a:lnTo>
                  <a:lnTo>
                    <a:pt x="53124" y="0"/>
                  </a:lnTo>
                  <a:lnTo>
                    <a:pt x="48602" y="4521"/>
                  </a:lnTo>
                  <a:lnTo>
                    <a:pt x="48590" y="296545"/>
                  </a:lnTo>
                  <a:lnTo>
                    <a:pt x="17449" y="243166"/>
                  </a:lnTo>
                  <a:lnTo>
                    <a:pt x="11264" y="241528"/>
                  </a:lnTo>
                  <a:lnTo>
                    <a:pt x="1612" y="247167"/>
                  </a:lnTo>
                  <a:lnTo>
                    <a:pt x="0" y="253352"/>
                  </a:lnTo>
                  <a:lnTo>
                    <a:pt x="48590" y="336677"/>
                  </a:lnTo>
                  <a:lnTo>
                    <a:pt x="48590" y="339521"/>
                  </a:lnTo>
                  <a:lnTo>
                    <a:pt x="52565" y="343496"/>
                  </a:lnTo>
                  <a:lnTo>
                    <a:pt x="58699" y="353999"/>
                  </a:lnTo>
                  <a:lnTo>
                    <a:pt x="64503" y="344043"/>
                  </a:lnTo>
                  <a:lnTo>
                    <a:pt x="64808" y="343522"/>
                  </a:lnTo>
                  <a:lnTo>
                    <a:pt x="68808" y="339521"/>
                  </a:lnTo>
                  <a:lnTo>
                    <a:pt x="68808" y="336677"/>
                  </a:lnTo>
                  <a:lnTo>
                    <a:pt x="117411" y="253352"/>
                  </a:lnTo>
                  <a:close/>
                </a:path>
                <a:path w="2639059" h="354329">
                  <a:moveTo>
                    <a:pt x="2570073" y="336677"/>
                  </a:moveTo>
                  <a:lnTo>
                    <a:pt x="2570061" y="296557"/>
                  </a:lnTo>
                  <a:lnTo>
                    <a:pt x="2538933" y="243166"/>
                  </a:lnTo>
                  <a:lnTo>
                    <a:pt x="2532748" y="241528"/>
                  </a:lnTo>
                  <a:lnTo>
                    <a:pt x="2523083" y="247167"/>
                  </a:lnTo>
                  <a:lnTo>
                    <a:pt x="2521470" y="253352"/>
                  </a:lnTo>
                  <a:lnTo>
                    <a:pt x="2570073" y="336677"/>
                  </a:lnTo>
                  <a:close/>
                </a:path>
                <a:path w="2639059" h="354329">
                  <a:moveTo>
                    <a:pt x="2638895" y="253352"/>
                  </a:moveTo>
                  <a:lnTo>
                    <a:pt x="2637269" y="247167"/>
                  </a:lnTo>
                  <a:lnTo>
                    <a:pt x="2627617" y="241541"/>
                  </a:lnTo>
                  <a:lnTo>
                    <a:pt x="2621432" y="243166"/>
                  </a:lnTo>
                  <a:lnTo>
                    <a:pt x="2590292" y="296557"/>
                  </a:lnTo>
                  <a:lnTo>
                    <a:pt x="2580182" y="313893"/>
                  </a:lnTo>
                  <a:lnTo>
                    <a:pt x="2590279" y="296557"/>
                  </a:lnTo>
                  <a:lnTo>
                    <a:pt x="2590292" y="4521"/>
                  </a:lnTo>
                  <a:lnTo>
                    <a:pt x="2585770" y="0"/>
                  </a:lnTo>
                  <a:lnTo>
                    <a:pt x="2574607" y="0"/>
                  </a:lnTo>
                  <a:lnTo>
                    <a:pt x="2570086" y="4521"/>
                  </a:lnTo>
                  <a:lnTo>
                    <a:pt x="2570073" y="296557"/>
                  </a:lnTo>
                  <a:lnTo>
                    <a:pt x="2570073" y="336677"/>
                  </a:lnTo>
                  <a:lnTo>
                    <a:pt x="2570073" y="339521"/>
                  </a:lnTo>
                  <a:lnTo>
                    <a:pt x="2574061" y="343522"/>
                  </a:lnTo>
                  <a:lnTo>
                    <a:pt x="2580182" y="353999"/>
                  </a:lnTo>
                  <a:lnTo>
                    <a:pt x="2585986" y="344043"/>
                  </a:lnTo>
                  <a:lnTo>
                    <a:pt x="2586304" y="343496"/>
                  </a:lnTo>
                  <a:lnTo>
                    <a:pt x="2590292" y="339521"/>
                  </a:lnTo>
                  <a:lnTo>
                    <a:pt x="2590292" y="336677"/>
                  </a:lnTo>
                  <a:lnTo>
                    <a:pt x="2638895" y="2533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962607" y="4513135"/>
              <a:ext cx="117424" cy="239369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7610068" y="4751057"/>
              <a:ext cx="755650" cy="117475"/>
            </a:xfrm>
            <a:custGeom>
              <a:avLst/>
              <a:gdLst/>
              <a:ahLst/>
              <a:cxnLst/>
              <a:rect l="l" t="t" r="r" b="b"/>
              <a:pathLst>
                <a:path w="755650" h="117475">
                  <a:moveTo>
                    <a:pt x="715016" y="58717"/>
                  </a:moveTo>
                  <a:lnTo>
                    <a:pt x="644309" y="99961"/>
                  </a:lnTo>
                  <a:lnTo>
                    <a:pt x="642683" y="106146"/>
                  </a:lnTo>
                  <a:lnTo>
                    <a:pt x="648296" y="115798"/>
                  </a:lnTo>
                  <a:lnTo>
                    <a:pt x="654494" y="117424"/>
                  </a:lnTo>
                  <a:lnTo>
                    <a:pt x="740163" y="67449"/>
                  </a:lnTo>
                  <a:lnTo>
                    <a:pt x="729983" y="67449"/>
                  </a:lnTo>
                  <a:lnTo>
                    <a:pt x="715016" y="58717"/>
                  </a:lnTo>
                  <a:close/>
                </a:path>
                <a:path w="755650" h="117475">
                  <a:moveTo>
                    <a:pt x="697681" y="48602"/>
                  </a:moveTo>
                  <a:lnTo>
                    <a:pt x="4521" y="48602"/>
                  </a:lnTo>
                  <a:lnTo>
                    <a:pt x="0" y="53136"/>
                  </a:lnTo>
                  <a:lnTo>
                    <a:pt x="0" y="64300"/>
                  </a:lnTo>
                  <a:lnTo>
                    <a:pt x="4521" y="68821"/>
                  </a:lnTo>
                  <a:lnTo>
                    <a:pt x="697694" y="68821"/>
                  </a:lnTo>
                  <a:lnTo>
                    <a:pt x="715016" y="58717"/>
                  </a:lnTo>
                  <a:lnTo>
                    <a:pt x="697681" y="48602"/>
                  </a:lnTo>
                  <a:close/>
                </a:path>
                <a:path w="755650" h="117475">
                  <a:moveTo>
                    <a:pt x="744656" y="64828"/>
                  </a:moveTo>
                  <a:lnTo>
                    <a:pt x="737812" y="68821"/>
                  </a:lnTo>
                  <a:lnTo>
                    <a:pt x="740664" y="68821"/>
                  </a:lnTo>
                  <a:lnTo>
                    <a:pt x="744656" y="64828"/>
                  </a:lnTo>
                  <a:close/>
                </a:path>
                <a:path w="755650" h="117475">
                  <a:moveTo>
                    <a:pt x="729983" y="49987"/>
                  </a:moveTo>
                  <a:lnTo>
                    <a:pt x="715016" y="58717"/>
                  </a:lnTo>
                  <a:lnTo>
                    <a:pt x="729983" y="67449"/>
                  </a:lnTo>
                  <a:lnTo>
                    <a:pt x="729983" y="49987"/>
                  </a:lnTo>
                  <a:close/>
                </a:path>
                <a:path w="755650" h="117475">
                  <a:moveTo>
                    <a:pt x="740182" y="49987"/>
                  </a:moveTo>
                  <a:lnTo>
                    <a:pt x="729983" y="49987"/>
                  </a:lnTo>
                  <a:lnTo>
                    <a:pt x="729983" y="67449"/>
                  </a:lnTo>
                  <a:lnTo>
                    <a:pt x="740163" y="67449"/>
                  </a:lnTo>
                  <a:lnTo>
                    <a:pt x="744656" y="64828"/>
                  </a:lnTo>
                  <a:lnTo>
                    <a:pt x="745185" y="64300"/>
                  </a:lnTo>
                  <a:lnTo>
                    <a:pt x="745185" y="53136"/>
                  </a:lnTo>
                  <a:lnTo>
                    <a:pt x="744632" y="52582"/>
                  </a:lnTo>
                  <a:lnTo>
                    <a:pt x="740182" y="49987"/>
                  </a:lnTo>
                  <a:close/>
                </a:path>
                <a:path w="755650" h="117475">
                  <a:moveTo>
                    <a:pt x="744632" y="52582"/>
                  </a:moveTo>
                  <a:lnTo>
                    <a:pt x="745185" y="53136"/>
                  </a:lnTo>
                  <a:lnTo>
                    <a:pt x="745185" y="64300"/>
                  </a:lnTo>
                  <a:lnTo>
                    <a:pt x="744656" y="64828"/>
                  </a:lnTo>
                  <a:lnTo>
                    <a:pt x="755142" y="58712"/>
                  </a:lnTo>
                  <a:lnTo>
                    <a:pt x="744632" y="52582"/>
                  </a:lnTo>
                  <a:close/>
                </a:path>
                <a:path w="755650" h="117475">
                  <a:moveTo>
                    <a:pt x="654494" y="0"/>
                  </a:moveTo>
                  <a:lnTo>
                    <a:pt x="648309" y="1638"/>
                  </a:lnTo>
                  <a:lnTo>
                    <a:pt x="642683" y="11277"/>
                  </a:lnTo>
                  <a:lnTo>
                    <a:pt x="644309" y="17462"/>
                  </a:lnTo>
                  <a:lnTo>
                    <a:pt x="715025" y="58712"/>
                  </a:lnTo>
                  <a:lnTo>
                    <a:pt x="729983" y="49987"/>
                  </a:lnTo>
                  <a:lnTo>
                    <a:pt x="740182" y="49987"/>
                  </a:lnTo>
                  <a:lnTo>
                    <a:pt x="654494" y="0"/>
                  </a:lnTo>
                  <a:close/>
                </a:path>
                <a:path w="755650" h="117475">
                  <a:moveTo>
                    <a:pt x="740664" y="48602"/>
                  </a:moveTo>
                  <a:lnTo>
                    <a:pt x="737808" y="48602"/>
                  </a:lnTo>
                  <a:lnTo>
                    <a:pt x="744632" y="52582"/>
                  </a:lnTo>
                  <a:lnTo>
                    <a:pt x="740664" y="486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726203" y="4693094"/>
              <a:ext cx="487680" cy="194945"/>
            </a:xfrm>
            <a:custGeom>
              <a:avLst/>
              <a:gdLst/>
              <a:ahLst/>
              <a:cxnLst/>
              <a:rect l="l" t="t" r="r" b="b"/>
              <a:pathLst>
                <a:path w="487679" h="194945">
                  <a:moveTo>
                    <a:pt x="0" y="0"/>
                  </a:moveTo>
                  <a:lnTo>
                    <a:pt x="487104" y="194478"/>
                  </a:lnTo>
                </a:path>
              </a:pathLst>
            </a:custGeom>
            <a:ln w="202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016088" y="4637849"/>
              <a:ext cx="780415" cy="250190"/>
            </a:xfrm>
            <a:custGeom>
              <a:avLst/>
              <a:gdLst/>
              <a:ahLst/>
              <a:cxnLst/>
              <a:rect l="l" t="t" r="r" b="b"/>
              <a:pathLst>
                <a:path w="780414" h="250189">
                  <a:moveTo>
                    <a:pt x="780309" y="0"/>
                  </a:moveTo>
                  <a:lnTo>
                    <a:pt x="0" y="249720"/>
                  </a:lnTo>
                </a:path>
              </a:pathLst>
            </a:custGeom>
            <a:ln w="202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760591" y="4236707"/>
              <a:ext cx="2521585" cy="0"/>
            </a:xfrm>
            <a:custGeom>
              <a:avLst/>
              <a:gdLst/>
              <a:ahLst/>
              <a:cxnLst/>
              <a:rect l="l" t="t" r="r" b="b"/>
              <a:pathLst>
                <a:path w="2521584">
                  <a:moveTo>
                    <a:pt x="0" y="0"/>
                  </a:moveTo>
                  <a:lnTo>
                    <a:pt x="2521477" y="1"/>
                  </a:lnTo>
                </a:path>
              </a:pathLst>
            </a:custGeom>
            <a:ln w="202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006000" y="2773946"/>
              <a:ext cx="2024468" cy="1364462"/>
            </a:xfrm>
            <a:prstGeom prst="rect">
              <a:avLst/>
            </a:prstGeom>
          </p:spPr>
        </p:pic>
      </p:grpSp>
      <p:sp>
        <p:nvSpPr>
          <p:cNvPr id="138" name="object 138"/>
          <p:cNvSpPr txBox="1"/>
          <p:nvPr/>
        </p:nvSpPr>
        <p:spPr>
          <a:xfrm>
            <a:off x="683999" y="1953308"/>
            <a:ext cx="2633515" cy="279625"/>
          </a:xfrm>
          <a:prstGeom prst="rect">
            <a:avLst/>
          </a:prstGeom>
        </p:spPr>
        <p:txBody>
          <a:bodyPr vert="horz" wrap="square" lIns="0" tIns="35621" rIns="0" bIns="0" rtlCol="0">
            <a:spAutoFit/>
          </a:bodyPr>
          <a:lstStyle/>
          <a:p>
            <a:pPr marL="97958">
              <a:spcBef>
                <a:spcPts val="280"/>
              </a:spcBef>
            </a:pPr>
            <a:r>
              <a:rPr sz="900" spc="-39" dirty="0">
                <a:latin typeface="Microsoft JhengHei"/>
                <a:cs typeface="Microsoft JhengHei"/>
              </a:rPr>
              <a:t>台灣高風險病人血脂異常臨床治療指引</a:t>
            </a:r>
            <a:endParaRPr sz="900" dirty="0">
              <a:latin typeface="Microsoft JhengHei"/>
              <a:cs typeface="Microsoft JhengHei"/>
            </a:endParaRPr>
          </a:p>
          <a:p>
            <a:pPr marL="11132">
              <a:spcBef>
                <a:spcPts val="136"/>
              </a:spcBef>
            </a:pPr>
            <a:r>
              <a:rPr sz="600" i="1" dirty="0">
                <a:latin typeface="Cambria"/>
                <a:cs typeface="Cambria"/>
              </a:rPr>
              <a:t>Journal</a:t>
            </a:r>
            <a:r>
              <a:rPr sz="600" i="1" spc="4" dirty="0">
                <a:latin typeface="Cambria"/>
                <a:cs typeface="Cambria"/>
              </a:rPr>
              <a:t> </a:t>
            </a:r>
            <a:r>
              <a:rPr sz="600" i="1" dirty="0">
                <a:latin typeface="Cambria"/>
                <a:cs typeface="Cambria"/>
              </a:rPr>
              <a:t>of</a:t>
            </a:r>
            <a:r>
              <a:rPr sz="600" i="1" spc="13" dirty="0">
                <a:latin typeface="Cambria"/>
                <a:cs typeface="Cambria"/>
              </a:rPr>
              <a:t> </a:t>
            </a:r>
            <a:r>
              <a:rPr sz="600" i="1" spc="4" dirty="0">
                <a:latin typeface="Cambria"/>
                <a:cs typeface="Cambria"/>
              </a:rPr>
              <a:t>the</a:t>
            </a:r>
            <a:r>
              <a:rPr sz="600" i="1" spc="18" dirty="0">
                <a:latin typeface="Cambria"/>
                <a:cs typeface="Cambria"/>
              </a:rPr>
              <a:t> </a:t>
            </a:r>
            <a:r>
              <a:rPr sz="600" i="1" dirty="0">
                <a:latin typeface="Cambria"/>
                <a:cs typeface="Cambria"/>
              </a:rPr>
              <a:t>Formosan</a:t>
            </a:r>
            <a:r>
              <a:rPr sz="600" i="1" spc="13" dirty="0">
                <a:latin typeface="Cambria"/>
                <a:cs typeface="Cambria"/>
              </a:rPr>
              <a:t> </a:t>
            </a:r>
            <a:r>
              <a:rPr sz="600" i="1" dirty="0">
                <a:latin typeface="Cambria"/>
                <a:cs typeface="Cambria"/>
              </a:rPr>
              <a:t>Medical</a:t>
            </a:r>
            <a:r>
              <a:rPr sz="600" i="1" spc="4" dirty="0">
                <a:latin typeface="Cambria"/>
                <a:cs typeface="Cambria"/>
              </a:rPr>
              <a:t> </a:t>
            </a:r>
            <a:r>
              <a:rPr sz="600" i="1" dirty="0">
                <a:latin typeface="Cambria"/>
                <a:cs typeface="Cambria"/>
              </a:rPr>
              <a:t>Association</a:t>
            </a:r>
            <a:r>
              <a:rPr sz="600" i="1" spc="22" dirty="0">
                <a:latin typeface="Cambria"/>
                <a:cs typeface="Cambria"/>
              </a:rPr>
              <a:t> </a:t>
            </a:r>
            <a:r>
              <a:rPr sz="600" spc="4" dirty="0">
                <a:latin typeface="Cambria"/>
                <a:cs typeface="Cambria"/>
              </a:rPr>
              <a:t>DOI:</a:t>
            </a:r>
            <a:r>
              <a:rPr sz="600" spc="9" dirty="0">
                <a:latin typeface="Cambria"/>
                <a:cs typeface="Cambria"/>
              </a:rPr>
              <a:t> </a:t>
            </a:r>
            <a:r>
              <a:rPr sz="600" spc="4" dirty="0">
                <a:latin typeface="Cambria"/>
                <a:cs typeface="Cambria"/>
              </a:rPr>
              <a:t>(10.1016/j.jfma.2016.11.013)</a:t>
            </a:r>
            <a:endParaRPr sz="600" dirty="0">
              <a:latin typeface="Cambria"/>
              <a:cs typeface="Cambria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840781" y="2362699"/>
            <a:ext cx="989876" cy="319017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sz="1000" b="1" spc="9" dirty="0">
                <a:latin typeface="Microsoft JhengHei"/>
                <a:cs typeface="Microsoft JhengHei"/>
              </a:rPr>
              <a:t>七大學會共同制定</a:t>
            </a:r>
            <a:endParaRPr sz="1000" dirty="0">
              <a:latin typeface="Microsoft JhengHei"/>
              <a:cs typeface="Microsoft JhengHei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548002" y="5559644"/>
            <a:ext cx="4378152" cy="801148"/>
          </a:xfrm>
          <a:prstGeom prst="rect">
            <a:avLst/>
          </a:prstGeom>
        </p:spPr>
        <p:txBody>
          <a:bodyPr vert="horz" wrap="square" lIns="0" tIns="8349" rIns="0" bIns="0" rtlCol="0">
            <a:spAutoFit/>
          </a:bodyPr>
          <a:lstStyle/>
          <a:p>
            <a:pPr marL="380699" marR="4453" indent="-370124">
              <a:lnSpc>
                <a:spcPct val="101099"/>
              </a:lnSpc>
              <a:spcBef>
                <a:spcPts val="66"/>
              </a:spcBef>
            </a:pPr>
            <a:r>
              <a:rPr sz="1700" b="1" spc="9" dirty="0">
                <a:solidFill>
                  <a:srgbClr val="2A3B42"/>
                </a:solidFill>
                <a:latin typeface="Microsoft JhengHei"/>
                <a:cs typeface="Microsoft JhengHei"/>
              </a:rPr>
              <a:t>呼籲高風險病人應積極與醫師討論合適的治療， 追求壞膽固醇治療達標，遠離復發風</a:t>
            </a:r>
            <a:r>
              <a:rPr sz="1700" b="1" spc="4" dirty="0">
                <a:solidFill>
                  <a:srgbClr val="2A3B42"/>
                </a:solidFill>
                <a:latin typeface="Microsoft JhengHei"/>
                <a:cs typeface="Microsoft JhengHei"/>
              </a:rPr>
              <a:t>險</a:t>
            </a:r>
            <a:r>
              <a:rPr sz="1700" b="1" dirty="0">
                <a:solidFill>
                  <a:srgbClr val="2A3B42"/>
                </a:solidFill>
                <a:latin typeface="Cambria"/>
                <a:cs typeface="Cambria"/>
              </a:rPr>
              <a:t>!</a:t>
            </a:r>
            <a:endParaRPr sz="17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0686" y="2403876"/>
            <a:ext cx="4054528" cy="3938599"/>
            <a:chOff x="585524" y="2650941"/>
            <a:chExt cx="4741545" cy="4343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5524" y="2650941"/>
              <a:ext cx="4740960" cy="434318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8032" y="5597525"/>
              <a:ext cx="3923665" cy="0"/>
            </a:xfrm>
            <a:custGeom>
              <a:avLst/>
              <a:gdLst/>
              <a:ahLst/>
              <a:cxnLst/>
              <a:rect l="l" t="t" r="r" b="b"/>
              <a:pathLst>
                <a:path w="3923665">
                  <a:moveTo>
                    <a:pt x="0" y="0"/>
                  </a:moveTo>
                  <a:lnTo>
                    <a:pt x="3923237" y="1"/>
                  </a:lnTo>
                </a:path>
              </a:pathLst>
            </a:custGeom>
            <a:ln w="3032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2414" y="5845149"/>
              <a:ext cx="1454150" cy="0"/>
            </a:xfrm>
            <a:custGeom>
              <a:avLst/>
              <a:gdLst/>
              <a:ahLst/>
              <a:cxnLst/>
              <a:rect l="l" t="t" r="r" b="b"/>
              <a:pathLst>
                <a:path w="1454150">
                  <a:moveTo>
                    <a:pt x="0" y="0"/>
                  </a:moveTo>
                  <a:lnTo>
                    <a:pt x="1453733" y="1"/>
                  </a:lnTo>
                </a:path>
              </a:pathLst>
            </a:custGeom>
            <a:ln w="3032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718600" y="2406074"/>
            <a:ext cx="3920952" cy="3942630"/>
            <a:chOff x="5518140" y="2653364"/>
            <a:chExt cx="4585335" cy="434784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18140" y="2653364"/>
              <a:ext cx="4572146" cy="43473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848373" y="3328492"/>
              <a:ext cx="3255010" cy="0"/>
            </a:xfrm>
            <a:custGeom>
              <a:avLst/>
              <a:gdLst/>
              <a:ahLst/>
              <a:cxnLst/>
              <a:rect l="l" t="t" r="r" b="b"/>
              <a:pathLst>
                <a:path w="3255009">
                  <a:moveTo>
                    <a:pt x="0" y="0"/>
                  </a:moveTo>
                  <a:lnTo>
                    <a:pt x="3254482" y="1"/>
                  </a:lnTo>
                </a:path>
              </a:pathLst>
            </a:custGeom>
            <a:ln w="3032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22322" y="6267970"/>
              <a:ext cx="1309370" cy="0"/>
            </a:xfrm>
            <a:custGeom>
              <a:avLst/>
              <a:gdLst/>
              <a:ahLst/>
              <a:cxnLst/>
              <a:rect l="l" t="t" r="r" b="b"/>
              <a:pathLst>
                <a:path w="1309370">
                  <a:moveTo>
                    <a:pt x="0" y="0"/>
                  </a:moveTo>
                  <a:lnTo>
                    <a:pt x="1308870" y="1"/>
                  </a:lnTo>
                </a:path>
              </a:pathLst>
            </a:custGeom>
            <a:ln w="3032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41200" y="6475162"/>
              <a:ext cx="756920" cy="0"/>
            </a:xfrm>
            <a:custGeom>
              <a:avLst/>
              <a:gdLst/>
              <a:ahLst/>
              <a:cxnLst/>
              <a:rect l="l" t="t" r="r" b="b"/>
              <a:pathLst>
                <a:path w="756920">
                  <a:moveTo>
                    <a:pt x="0" y="0"/>
                  </a:moveTo>
                  <a:lnTo>
                    <a:pt x="756346" y="1"/>
                  </a:lnTo>
                </a:path>
              </a:pathLst>
            </a:custGeom>
            <a:ln w="3032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342420" y="416437"/>
            <a:ext cx="6437723" cy="1678364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557" algn="ctr">
              <a:lnSpc>
                <a:spcPts val="3112"/>
              </a:lnSpc>
              <a:spcBef>
                <a:spcPts val="88"/>
              </a:spcBef>
            </a:pPr>
            <a:r>
              <a:rPr sz="2600" b="1" spc="-26" dirty="0">
                <a:solidFill>
                  <a:srgbClr val="0070BF"/>
                </a:solidFill>
                <a:latin typeface="Microsoft JhengHei"/>
                <a:cs typeface="Microsoft JhengHei"/>
              </a:rPr>
              <a:t>魚油對哪些關節炎有臨床證</a:t>
            </a:r>
            <a:r>
              <a:rPr sz="2600" b="1" dirty="0">
                <a:solidFill>
                  <a:srgbClr val="0070BF"/>
                </a:solidFill>
                <a:latin typeface="Microsoft JhengHei"/>
                <a:cs typeface="Microsoft JhengHei"/>
              </a:rPr>
              <a:t>據</a:t>
            </a:r>
            <a:r>
              <a:rPr sz="2600" b="1" spc="-123" dirty="0">
                <a:solidFill>
                  <a:srgbClr val="0070BF"/>
                </a:solidFill>
                <a:latin typeface="Microsoft JhengHei"/>
                <a:cs typeface="Microsoft JhengHei"/>
              </a:rPr>
              <a:t> </a:t>
            </a:r>
            <a:r>
              <a:rPr sz="2600" b="1" dirty="0">
                <a:solidFill>
                  <a:srgbClr val="0070BF"/>
                </a:solidFill>
                <a:latin typeface="Microsoft JhengHei"/>
                <a:cs typeface="Microsoft JhengHei"/>
              </a:rPr>
              <a:t>:</a:t>
            </a:r>
            <a:endParaRPr sz="2600" dirty="0">
              <a:latin typeface="Microsoft JhengHei"/>
              <a:cs typeface="Microsoft JhengHei"/>
            </a:endParaRPr>
          </a:p>
          <a:p>
            <a:pPr marL="11132" marR="4453" algn="ctr">
              <a:lnSpc>
                <a:spcPts val="3155"/>
              </a:lnSpc>
              <a:spcBef>
                <a:spcPts val="61"/>
              </a:spcBef>
            </a:pPr>
            <a:r>
              <a:rPr sz="2600" b="1" spc="-26" dirty="0">
                <a:solidFill>
                  <a:srgbClr val="001F60"/>
                </a:solidFill>
                <a:latin typeface="Microsoft JhengHei"/>
                <a:cs typeface="Microsoft JhengHei"/>
              </a:rPr>
              <a:t>風濕性關節炎</a:t>
            </a:r>
            <a:r>
              <a:rPr sz="2600" b="1" spc="-13" dirty="0">
                <a:solidFill>
                  <a:srgbClr val="001F60"/>
                </a:solidFill>
                <a:latin typeface="Microsoft JhengHei"/>
                <a:cs typeface="Microsoft JhengHei"/>
              </a:rPr>
              <a:t>/</a:t>
            </a:r>
            <a:r>
              <a:rPr sz="2600" b="1" spc="-26" dirty="0">
                <a:solidFill>
                  <a:srgbClr val="001F60"/>
                </a:solidFill>
                <a:latin typeface="Microsoft JhengHei"/>
                <a:cs typeface="Microsoft JhengHei"/>
              </a:rPr>
              <a:t>僵直性脊髓炎</a:t>
            </a:r>
            <a:r>
              <a:rPr sz="2600" b="1" spc="-13" dirty="0">
                <a:solidFill>
                  <a:srgbClr val="001F60"/>
                </a:solidFill>
                <a:latin typeface="Microsoft JhengHei"/>
                <a:cs typeface="Microsoft JhengHei"/>
              </a:rPr>
              <a:t>/</a:t>
            </a:r>
            <a:r>
              <a:rPr sz="2600" b="1" spc="-26" dirty="0">
                <a:solidFill>
                  <a:srgbClr val="001F60"/>
                </a:solidFill>
                <a:latin typeface="Microsoft JhengHei"/>
                <a:cs typeface="Microsoft JhengHei"/>
              </a:rPr>
              <a:t>乾癬性關節炎等 </a:t>
            </a:r>
            <a:r>
              <a:rPr sz="2600" b="1" spc="-26" dirty="0">
                <a:solidFill>
                  <a:srgbClr val="0070BF"/>
                </a:solidFill>
                <a:latin typeface="Microsoft JhengHei"/>
                <a:cs typeface="Microsoft JhengHei"/>
              </a:rPr>
              <a:t>建議劑</a:t>
            </a:r>
            <a:r>
              <a:rPr sz="2600" b="1" dirty="0">
                <a:solidFill>
                  <a:srgbClr val="0070BF"/>
                </a:solidFill>
                <a:latin typeface="Microsoft JhengHei"/>
                <a:cs typeface="Microsoft JhengHei"/>
              </a:rPr>
              <a:t>量</a:t>
            </a:r>
            <a:r>
              <a:rPr sz="2600" b="1" spc="-39" dirty="0">
                <a:solidFill>
                  <a:srgbClr val="0070BF"/>
                </a:solidFill>
                <a:latin typeface="Microsoft JhengHei"/>
                <a:cs typeface="Microsoft JhengHei"/>
              </a:rPr>
              <a:t> </a:t>
            </a:r>
            <a:r>
              <a:rPr sz="2600" b="1" dirty="0">
                <a:solidFill>
                  <a:srgbClr val="0070BF"/>
                </a:solidFill>
                <a:latin typeface="Microsoft JhengHei"/>
                <a:cs typeface="Microsoft JhengHei"/>
              </a:rPr>
              <a:t>:</a:t>
            </a:r>
            <a:endParaRPr sz="2600" dirty="0">
              <a:latin typeface="Microsoft JhengHei"/>
              <a:cs typeface="Microsoft JhengHei"/>
            </a:endParaRPr>
          </a:p>
          <a:p>
            <a:pPr marL="1113" algn="ctr">
              <a:lnSpc>
                <a:spcPts val="2967"/>
              </a:lnSpc>
            </a:pPr>
            <a:r>
              <a:rPr sz="2600" b="1" spc="-13" dirty="0">
                <a:solidFill>
                  <a:srgbClr val="001F60"/>
                </a:solidFill>
                <a:latin typeface="Microsoft JhengHei"/>
                <a:cs typeface="Microsoft JhengHei"/>
              </a:rPr>
              <a:t>2.7g</a:t>
            </a:r>
            <a:r>
              <a:rPr sz="2600" b="1" spc="-53" dirty="0">
                <a:solidFill>
                  <a:srgbClr val="001F60"/>
                </a:solidFill>
                <a:latin typeface="Microsoft JhengHei"/>
                <a:cs typeface="Microsoft JhengHei"/>
              </a:rPr>
              <a:t> </a:t>
            </a:r>
            <a:r>
              <a:rPr sz="2600" b="1" spc="-18" dirty="0">
                <a:solidFill>
                  <a:srgbClr val="001F60"/>
                </a:solidFill>
                <a:latin typeface="Microsoft JhengHei"/>
                <a:cs typeface="Microsoft JhengHei"/>
              </a:rPr>
              <a:t>omega-3/day</a:t>
            </a:r>
            <a:endParaRPr sz="2600" dirty="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410" y="6178653"/>
            <a:ext cx="1687564" cy="54691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92115" y="5985827"/>
            <a:ext cx="1926057" cy="69622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505782" y="1261990"/>
            <a:ext cx="5907219" cy="4520176"/>
            <a:chOff x="1760928" y="1391694"/>
            <a:chExt cx="6908165" cy="498475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0928" y="1391694"/>
              <a:ext cx="6907632" cy="498436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055453" y="4084840"/>
              <a:ext cx="963930" cy="0"/>
            </a:xfrm>
            <a:custGeom>
              <a:avLst/>
              <a:gdLst/>
              <a:ahLst/>
              <a:cxnLst/>
              <a:rect l="l" t="t" r="r" b="b"/>
              <a:pathLst>
                <a:path w="963929">
                  <a:moveTo>
                    <a:pt x="0" y="0"/>
                  </a:moveTo>
                  <a:lnTo>
                    <a:pt x="963542" y="1"/>
                  </a:lnTo>
                </a:path>
              </a:pathLst>
            </a:custGeom>
            <a:ln w="3032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29098" y="3928173"/>
              <a:ext cx="2070735" cy="156845"/>
            </a:xfrm>
            <a:custGeom>
              <a:avLst/>
              <a:gdLst/>
              <a:ahLst/>
              <a:cxnLst/>
              <a:rect l="l" t="t" r="r" b="b"/>
              <a:pathLst>
                <a:path w="2070734" h="156845">
                  <a:moveTo>
                    <a:pt x="2070265" y="0"/>
                  </a:moveTo>
                  <a:lnTo>
                    <a:pt x="0" y="0"/>
                  </a:lnTo>
                  <a:lnTo>
                    <a:pt x="0" y="156667"/>
                  </a:lnTo>
                  <a:lnTo>
                    <a:pt x="2070265" y="156667"/>
                  </a:lnTo>
                  <a:lnTo>
                    <a:pt x="20702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29098" y="3928173"/>
              <a:ext cx="2070735" cy="156845"/>
            </a:xfrm>
            <a:custGeom>
              <a:avLst/>
              <a:gdLst/>
              <a:ahLst/>
              <a:cxnLst/>
              <a:rect l="l" t="t" r="r" b="b"/>
              <a:pathLst>
                <a:path w="2070734" h="156845">
                  <a:moveTo>
                    <a:pt x="0" y="0"/>
                  </a:moveTo>
                  <a:lnTo>
                    <a:pt x="2070271" y="0"/>
                  </a:lnTo>
                  <a:lnTo>
                    <a:pt x="2070271" y="156659"/>
                  </a:lnTo>
                  <a:lnTo>
                    <a:pt x="0" y="156659"/>
                  </a:lnTo>
                  <a:lnTo>
                    <a:pt x="0" y="0"/>
                  </a:lnTo>
                  <a:close/>
                </a:path>
              </a:pathLst>
            </a:custGeom>
            <a:ln w="202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31168" y="67437"/>
            <a:ext cx="4659965" cy="1380805"/>
          </a:xfrm>
          <a:prstGeom prst="rect">
            <a:avLst/>
          </a:prstGeom>
        </p:spPr>
        <p:txBody>
          <a:bodyPr vert="horz" wrap="square" lIns="0" tIns="33951" rIns="0" bIns="0" rtlCol="0">
            <a:spAutoFit/>
          </a:bodyPr>
          <a:lstStyle/>
          <a:p>
            <a:pPr marL="11132" marR="4453" indent="369567">
              <a:lnSpc>
                <a:spcPts val="3488"/>
              </a:lnSpc>
              <a:spcBef>
                <a:spcPts val="267"/>
              </a:spcBef>
            </a:pPr>
            <a:r>
              <a:rPr spc="-4" dirty="0">
                <a:solidFill>
                  <a:srgbClr val="001F60"/>
                </a:solidFill>
                <a:latin typeface="Microsoft JhengHei"/>
                <a:cs typeface="Microsoft JhengHei"/>
              </a:rPr>
              <a:t>美國乾眼症Guideline</a:t>
            </a:r>
            <a:r>
              <a:rPr dirty="0">
                <a:solidFill>
                  <a:srgbClr val="001F60"/>
                </a:solidFill>
                <a:latin typeface="Microsoft JhengHei"/>
                <a:cs typeface="Microsoft JhengHei"/>
              </a:rPr>
              <a:t>將 </a:t>
            </a:r>
            <a:r>
              <a:rPr spc="-4" dirty="0">
                <a:solidFill>
                  <a:srgbClr val="001F60"/>
                </a:solidFill>
                <a:latin typeface="Microsoft JhengHei"/>
                <a:cs typeface="Microsoft JhengHei"/>
              </a:rPr>
              <a:t>O</a:t>
            </a:r>
            <a:r>
              <a:rPr spc="-9" dirty="0">
                <a:solidFill>
                  <a:srgbClr val="001F60"/>
                </a:solidFill>
                <a:latin typeface="Microsoft JhengHei"/>
                <a:cs typeface="Microsoft JhengHei"/>
              </a:rPr>
              <a:t>me</a:t>
            </a:r>
            <a:r>
              <a:rPr dirty="0">
                <a:solidFill>
                  <a:srgbClr val="001F60"/>
                </a:solidFill>
                <a:latin typeface="Microsoft JhengHei"/>
                <a:cs typeface="Microsoft JhengHei"/>
              </a:rPr>
              <a:t>g</a:t>
            </a:r>
            <a:r>
              <a:rPr spc="4" dirty="0">
                <a:solidFill>
                  <a:srgbClr val="001F60"/>
                </a:solidFill>
                <a:latin typeface="Microsoft JhengHei"/>
                <a:cs typeface="Microsoft JhengHei"/>
              </a:rPr>
              <a:t>a</a:t>
            </a:r>
            <a:r>
              <a:rPr spc="-4" dirty="0">
                <a:solidFill>
                  <a:srgbClr val="001F60"/>
                </a:solidFill>
                <a:latin typeface="Microsoft JhengHei"/>
                <a:cs typeface="Microsoft JhengHei"/>
              </a:rPr>
              <a:t>-</a:t>
            </a:r>
            <a:r>
              <a:rPr dirty="0">
                <a:solidFill>
                  <a:srgbClr val="001F60"/>
                </a:solidFill>
                <a:latin typeface="Microsoft JhengHei"/>
                <a:cs typeface="Microsoft JhengHei"/>
              </a:rPr>
              <a:t>3</a:t>
            </a:r>
            <a:r>
              <a:rPr spc="-4" dirty="0">
                <a:solidFill>
                  <a:srgbClr val="001F60"/>
                </a:solidFill>
                <a:latin typeface="Microsoft JhengHei"/>
                <a:cs typeface="Microsoft JhengHei"/>
              </a:rPr>
              <a:t>列為治療選項之一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0564" y="539893"/>
            <a:ext cx="6546321" cy="1026903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sz="3300" b="1" spc="18" dirty="0">
                <a:solidFill>
                  <a:srgbClr val="3F3F3F"/>
                </a:solidFill>
                <a:latin typeface="Microsoft JhengHei"/>
                <a:cs typeface="Microsoft JhengHei"/>
              </a:rPr>
              <a:t>乾眼症患者服用藥品級魚油的建</a:t>
            </a:r>
            <a:r>
              <a:rPr sz="3300" b="1" dirty="0">
                <a:solidFill>
                  <a:srgbClr val="3F3F3F"/>
                </a:solidFill>
                <a:latin typeface="Microsoft JhengHei"/>
                <a:cs typeface="Microsoft JhengHei"/>
              </a:rPr>
              <a:t>議</a:t>
            </a:r>
            <a:r>
              <a:rPr sz="3300" b="1" spc="-70" dirty="0">
                <a:solidFill>
                  <a:srgbClr val="3F3F3F"/>
                </a:solidFill>
                <a:latin typeface="Microsoft JhengHei"/>
                <a:cs typeface="Microsoft JhengHei"/>
              </a:rPr>
              <a:t> </a:t>
            </a:r>
            <a:r>
              <a:rPr sz="3300" b="1" dirty="0">
                <a:solidFill>
                  <a:srgbClr val="3F3F3F"/>
                </a:solidFill>
                <a:latin typeface="Microsoft JhengHei"/>
                <a:cs typeface="Microsoft JhengHei"/>
              </a:rPr>
              <a:t>?</a:t>
            </a:r>
            <a:endParaRPr sz="3300" dirty="0">
              <a:latin typeface="Microsoft JhengHei"/>
              <a:cs typeface="Microsoft JhengHe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98762" y="1943042"/>
            <a:ext cx="4766391" cy="615196"/>
          </a:xfrm>
          <a:prstGeom prst="rect">
            <a:avLst/>
          </a:prstGeom>
        </p:spPr>
        <p:txBody>
          <a:bodyPr vert="horz" wrap="square" lIns="0" tIns="25046" rIns="0" bIns="0" rtlCol="0">
            <a:spAutoFit/>
          </a:bodyPr>
          <a:lstStyle/>
          <a:p>
            <a:pPr marL="546003" marR="4453" indent="-535428">
              <a:lnSpc>
                <a:spcPts val="2270"/>
              </a:lnSpc>
              <a:spcBef>
                <a:spcPts val="197"/>
              </a:spcBef>
            </a:pPr>
            <a:r>
              <a:rPr sz="1900" b="1" spc="22" dirty="0">
                <a:solidFill>
                  <a:srgbClr val="8E4121"/>
                </a:solidFill>
                <a:latin typeface="Microsoft JhengHei"/>
                <a:cs typeface="Microsoft JhengHei"/>
              </a:rPr>
              <a:t>國外臨床試驗顯示，每日</a:t>
            </a:r>
            <a:r>
              <a:rPr sz="1900" b="1" spc="13" dirty="0">
                <a:solidFill>
                  <a:srgbClr val="8E4121"/>
                </a:solidFill>
                <a:latin typeface="Microsoft JhengHei"/>
                <a:cs typeface="Microsoft JhengHei"/>
              </a:rPr>
              <a:t>600</a:t>
            </a:r>
            <a:r>
              <a:rPr sz="1900" b="1" spc="22" dirty="0">
                <a:solidFill>
                  <a:srgbClr val="8E4121"/>
                </a:solidFill>
                <a:latin typeface="Microsoft JhengHei"/>
                <a:cs typeface="Microsoft JhengHei"/>
              </a:rPr>
              <a:t>毫</a:t>
            </a:r>
            <a:r>
              <a:rPr sz="1900" b="1" dirty="0">
                <a:solidFill>
                  <a:srgbClr val="8E4121"/>
                </a:solidFill>
                <a:latin typeface="Microsoft JhengHei"/>
                <a:cs typeface="Microsoft JhengHei"/>
              </a:rPr>
              <a:t>克</a:t>
            </a:r>
            <a:r>
              <a:rPr sz="1900" b="1" spc="-48" dirty="0">
                <a:solidFill>
                  <a:srgbClr val="8E4121"/>
                </a:solidFill>
                <a:latin typeface="Microsoft JhengHei"/>
                <a:cs typeface="Microsoft JhengHei"/>
              </a:rPr>
              <a:t> </a:t>
            </a:r>
            <a:r>
              <a:rPr sz="1900" b="1" spc="13" dirty="0">
                <a:solidFill>
                  <a:srgbClr val="8E4121"/>
                </a:solidFill>
                <a:latin typeface="Microsoft JhengHei"/>
                <a:cs typeface="Microsoft JhengHei"/>
              </a:rPr>
              <a:t>Omega-3 </a:t>
            </a:r>
            <a:r>
              <a:rPr sz="1900" b="1" spc="-469" dirty="0">
                <a:solidFill>
                  <a:srgbClr val="8E4121"/>
                </a:solidFill>
                <a:latin typeface="Microsoft JhengHei"/>
                <a:cs typeface="Microsoft JhengHei"/>
              </a:rPr>
              <a:t> </a:t>
            </a:r>
            <a:r>
              <a:rPr sz="1900" b="1" spc="9" dirty="0">
                <a:solidFill>
                  <a:srgbClr val="8E4121"/>
                </a:solidFill>
                <a:latin typeface="Microsoft JhengHei"/>
                <a:cs typeface="Microsoft JhengHei"/>
              </a:rPr>
              <a:t>(1</a:t>
            </a:r>
            <a:r>
              <a:rPr sz="1900" b="1" spc="22" dirty="0">
                <a:solidFill>
                  <a:srgbClr val="8E4121"/>
                </a:solidFill>
                <a:latin typeface="Microsoft JhengHei"/>
                <a:cs typeface="Microsoft JhengHei"/>
              </a:rPr>
              <a:t>顆藥用魚油</a:t>
            </a:r>
            <a:r>
              <a:rPr sz="1900" b="1" spc="9" dirty="0">
                <a:solidFill>
                  <a:srgbClr val="8E4121"/>
                </a:solidFill>
                <a:latin typeface="Microsoft JhengHei"/>
                <a:cs typeface="Microsoft JhengHei"/>
              </a:rPr>
              <a:t>)</a:t>
            </a:r>
            <a:r>
              <a:rPr sz="1900" b="1" spc="22" dirty="0">
                <a:solidFill>
                  <a:srgbClr val="8E4121"/>
                </a:solidFill>
                <a:latin typeface="Microsoft JhengHei"/>
                <a:cs typeface="Microsoft JhengHei"/>
              </a:rPr>
              <a:t>能有效減緩乾眼症狀</a:t>
            </a:r>
            <a:endParaRPr sz="1900" dirty="0">
              <a:latin typeface="Microsoft JhengHei"/>
              <a:cs typeface="Microsoft JhengHe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2331" y="2795377"/>
            <a:ext cx="3376428" cy="323656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55791" y="3387195"/>
            <a:ext cx="678741" cy="180518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sz="1100" spc="-13" dirty="0">
                <a:latin typeface="Microsoft JhengHei"/>
                <a:cs typeface="Microsoft JhengHei"/>
              </a:rPr>
              <a:t>600</a:t>
            </a:r>
            <a:r>
              <a:rPr sz="1100" spc="-22" dirty="0">
                <a:latin typeface="Microsoft JhengHei"/>
                <a:cs typeface="Microsoft JhengHei"/>
              </a:rPr>
              <a:t>m</a:t>
            </a:r>
            <a:r>
              <a:rPr sz="1100" spc="-13" dirty="0">
                <a:latin typeface="Microsoft JhengHei"/>
                <a:cs typeface="Microsoft JhengHei"/>
              </a:rPr>
              <a:t>g/</a:t>
            </a:r>
            <a:r>
              <a:rPr sz="1100" dirty="0">
                <a:latin typeface="Microsoft JhengHei"/>
                <a:cs typeface="Microsoft JhengHei"/>
              </a:rPr>
              <a:t>天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2675" y="1828338"/>
            <a:ext cx="8251863" cy="3883321"/>
            <a:chOff x="482600" y="2016251"/>
            <a:chExt cx="9650095" cy="42824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3059" y="2016251"/>
              <a:ext cx="4569188" cy="203320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2600" y="4049462"/>
              <a:ext cx="9649639" cy="224882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18274" y="5322953"/>
              <a:ext cx="2245995" cy="10160"/>
            </a:xfrm>
            <a:custGeom>
              <a:avLst/>
              <a:gdLst/>
              <a:ahLst/>
              <a:cxnLst/>
              <a:rect l="l" t="t" r="r" b="b"/>
              <a:pathLst>
                <a:path w="2245995" h="10160">
                  <a:moveTo>
                    <a:pt x="0" y="10107"/>
                  </a:moveTo>
                  <a:lnTo>
                    <a:pt x="2245460" y="0"/>
                  </a:lnTo>
                </a:path>
              </a:pathLst>
            </a:custGeom>
            <a:ln w="3032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29677" y="42089"/>
            <a:ext cx="6069031" cy="1530198"/>
          </a:xfrm>
          <a:prstGeom prst="rect">
            <a:avLst/>
          </a:prstGeom>
        </p:spPr>
        <p:txBody>
          <a:bodyPr vert="horz" wrap="square" lIns="0" tIns="29499" rIns="0" bIns="0" rtlCol="0">
            <a:spAutoFit/>
          </a:bodyPr>
          <a:lstStyle/>
          <a:p>
            <a:pPr marL="11132" marR="4453" indent="842102">
              <a:lnSpc>
                <a:spcPts val="3935"/>
              </a:lnSpc>
              <a:spcBef>
                <a:spcPts val="232"/>
              </a:spcBef>
            </a:pPr>
            <a:r>
              <a:rPr sz="3300" spc="18" dirty="0">
                <a:solidFill>
                  <a:srgbClr val="001F60"/>
                </a:solidFill>
                <a:latin typeface="Microsoft JhengHei"/>
                <a:cs typeface="Microsoft JhengHei"/>
              </a:rPr>
              <a:t>美國憂鬱</a:t>
            </a:r>
            <a:r>
              <a:rPr sz="3300" spc="13" dirty="0">
                <a:solidFill>
                  <a:srgbClr val="001F60"/>
                </a:solidFill>
                <a:latin typeface="Microsoft JhengHei"/>
                <a:cs typeface="Microsoft JhengHei"/>
              </a:rPr>
              <a:t>症</a:t>
            </a:r>
            <a:r>
              <a:rPr sz="3300" spc="4" dirty="0">
                <a:solidFill>
                  <a:srgbClr val="001F60"/>
                </a:solidFill>
                <a:latin typeface="Microsoft JhengHei"/>
                <a:cs typeface="Microsoft JhengHei"/>
              </a:rPr>
              <a:t>Guideline</a:t>
            </a:r>
            <a:r>
              <a:rPr sz="3300" dirty="0">
                <a:solidFill>
                  <a:srgbClr val="001F60"/>
                </a:solidFill>
                <a:latin typeface="Microsoft JhengHei"/>
                <a:cs typeface="Microsoft JhengHei"/>
              </a:rPr>
              <a:t>將 </a:t>
            </a:r>
            <a:r>
              <a:rPr sz="3300" spc="13" dirty="0">
                <a:solidFill>
                  <a:srgbClr val="001F60"/>
                </a:solidFill>
                <a:latin typeface="Microsoft JhengHei"/>
                <a:cs typeface="Microsoft JhengHei"/>
              </a:rPr>
              <a:t>O</a:t>
            </a:r>
            <a:r>
              <a:rPr sz="3300" spc="18" dirty="0">
                <a:solidFill>
                  <a:srgbClr val="001F60"/>
                </a:solidFill>
                <a:latin typeface="Microsoft JhengHei"/>
                <a:cs typeface="Microsoft JhengHei"/>
              </a:rPr>
              <a:t>m</a:t>
            </a:r>
            <a:r>
              <a:rPr sz="3300" spc="13" dirty="0">
                <a:solidFill>
                  <a:srgbClr val="001F60"/>
                </a:solidFill>
                <a:latin typeface="Microsoft JhengHei"/>
                <a:cs typeface="Microsoft JhengHei"/>
              </a:rPr>
              <a:t>e</a:t>
            </a:r>
            <a:r>
              <a:rPr sz="3300" spc="4" dirty="0">
                <a:solidFill>
                  <a:srgbClr val="001F60"/>
                </a:solidFill>
                <a:latin typeface="Microsoft JhengHei"/>
                <a:cs typeface="Microsoft JhengHei"/>
              </a:rPr>
              <a:t>g</a:t>
            </a:r>
            <a:r>
              <a:rPr sz="3300" dirty="0">
                <a:solidFill>
                  <a:srgbClr val="001F60"/>
                </a:solidFill>
                <a:latin typeface="Microsoft JhengHei"/>
                <a:cs typeface="Microsoft JhengHei"/>
              </a:rPr>
              <a:t>a</a:t>
            </a:r>
            <a:r>
              <a:rPr sz="3300" spc="4" dirty="0">
                <a:solidFill>
                  <a:srgbClr val="001F60"/>
                </a:solidFill>
                <a:latin typeface="Microsoft JhengHei"/>
                <a:cs typeface="Microsoft JhengHei"/>
              </a:rPr>
              <a:t>-</a:t>
            </a:r>
            <a:r>
              <a:rPr sz="3300" spc="13" dirty="0">
                <a:solidFill>
                  <a:srgbClr val="001F60"/>
                </a:solidFill>
                <a:latin typeface="Microsoft JhengHei"/>
                <a:cs typeface="Microsoft JhengHei"/>
              </a:rPr>
              <a:t>3</a:t>
            </a:r>
            <a:r>
              <a:rPr sz="3300" spc="18" dirty="0">
                <a:solidFill>
                  <a:srgbClr val="001F60"/>
                </a:solidFill>
                <a:latin typeface="Microsoft JhengHei"/>
                <a:cs typeface="Microsoft JhengHei"/>
              </a:rPr>
              <a:t>列為治療輔助選項之一</a:t>
            </a:r>
            <a:endParaRPr sz="3300" dirty="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0564" y="300531"/>
            <a:ext cx="6546321" cy="1026903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sz="3300" spc="18" dirty="0">
                <a:solidFill>
                  <a:srgbClr val="3F3F3F"/>
                </a:solidFill>
                <a:latin typeface="Microsoft JhengHei"/>
                <a:cs typeface="Microsoft JhengHei"/>
              </a:rPr>
              <a:t>憂鬱症患者服用藥品級魚油的建</a:t>
            </a:r>
            <a:r>
              <a:rPr sz="3300" dirty="0">
                <a:solidFill>
                  <a:srgbClr val="3F3F3F"/>
                </a:solidFill>
                <a:latin typeface="Microsoft JhengHei"/>
                <a:cs typeface="Microsoft JhengHei"/>
              </a:rPr>
              <a:t>議</a:t>
            </a:r>
            <a:r>
              <a:rPr sz="3300" spc="-70" dirty="0">
                <a:solidFill>
                  <a:srgbClr val="3F3F3F"/>
                </a:solidFill>
                <a:latin typeface="Microsoft JhengHei"/>
                <a:cs typeface="Microsoft JhengHei"/>
              </a:rPr>
              <a:t> </a:t>
            </a:r>
            <a:r>
              <a:rPr sz="3300" dirty="0">
                <a:solidFill>
                  <a:srgbClr val="3F3F3F"/>
                </a:solidFill>
                <a:latin typeface="Microsoft JhengHei"/>
                <a:cs typeface="Microsoft JhengHei"/>
              </a:rPr>
              <a:t>?</a:t>
            </a:r>
            <a:endParaRPr sz="3300" dirty="0">
              <a:latin typeface="Microsoft JhengHei"/>
              <a:cs typeface="Microsoft JhengHe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98316" y="1630717"/>
            <a:ext cx="5514636" cy="601146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algn="ctr">
              <a:lnSpc>
                <a:spcPts val="2305"/>
              </a:lnSpc>
              <a:spcBef>
                <a:spcPts val="88"/>
              </a:spcBef>
            </a:pPr>
            <a:r>
              <a:rPr sz="1900" b="1" spc="13" dirty="0">
                <a:solidFill>
                  <a:srgbClr val="8E4121"/>
                </a:solidFill>
                <a:latin typeface="Microsoft JhengHei"/>
                <a:cs typeface="Microsoft JhengHei"/>
              </a:rPr>
              <a:t>2016</a:t>
            </a:r>
            <a:r>
              <a:rPr sz="1900" b="1" spc="22" dirty="0">
                <a:solidFill>
                  <a:srgbClr val="8E4121"/>
                </a:solidFill>
                <a:latin typeface="Microsoft JhengHei"/>
                <a:cs typeface="Microsoft JhengHei"/>
              </a:rPr>
              <a:t>加拿大憂鬱症治療指引建議</a:t>
            </a:r>
            <a:endParaRPr sz="1900" dirty="0">
              <a:latin typeface="Microsoft JhengHei"/>
              <a:cs typeface="Microsoft JhengHei"/>
            </a:endParaRPr>
          </a:p>
          <a:p>
            <a:pPr algn="ctr">
              <a:lnSpc>
                <a:spcPts val="2305"/>
              </a:lnSpc>
            </a:pPr>
            <a:r>
              <a:rPr sz="1900" b="1" spc="22" dirty="0">
                <a:solidFill>
                  <a:srgbClr val="8E4121"/>
                </a:solidFill>
                <a:latin typeface="Microsoft JhengHei"/>
                <a:cs typeface="Microsoft JhengHei"/>
              </a:rPr>
              <a:t>每日</a:t>
            </a:r>
            <a:r>
              <a:rPr sz="1900" b="1" spc="9" dirty="0">
                <a:solidFill>
                  <a:srgbClr val="8E4121"/>
                </a:solidFill>
                <a:latin typeface="Microsoft JhengHei"/>
                <a:cs typeface="Microsoft JhengHei"/>
              </a:rPr>
              <a:t>EPA</a:t>
            </a:r>
            <a:r>
              <a:rPr sz="1900" b="1" spc="-61" dirty="0">
                <a:solidFill>
                  <a:srgbClr val="8E4121"/>
                </a:solidFill>
                <a:latin typeface="Microsoft JhengHei"/>
                <a:cs typeface="Microsoft JhengHei"/>
              </a:rPr>
              <a:t> </a:t>
            </a:r>
            <a:r>
              <a:rPr sz="1900" b="1" spc="13" dirty="0">
                <a:solidFill>
                  <a:srgbClr val="8E4121"/>
                </a:solidFill>
                <a:latin typeface="Microsoft JhengHei"/>
                <a:cs typeface="Microsoft JhengHei"/>
              </a:rPr>
              <a:t>1g(2</a:t>
            </a:r>
            <a:r>
              <a:rPr sz="1900" b="1" spc="22" dirty="0">
                <a:solidFill>
                  <a:srgbClr val="8E4121"/>
                </a:solidFill>
                <a:latin typeface="Microsoft JhengHei"/>
                <a:cs typeface="Microsoft JhengHei"/>
              </a:rPr>
              <a:t>顆以上藥品級魚</a:t>
            </a:r>
            <a:r>
              <a:rPr sz="1900" b="1" spc="9" dirty="0">
                <a:solidFill>
                  <a:srgbClr val="8E4121"/>
                </a:solidFill>
                <a:latin typeface="Microsoft JhengHei"/>
                <a:cs typeface="Microsoft JhengHei"/>
              </a:rPr>
              <a:t>)</a:t>
            </a:r>
            <a:r>
              <a:rPr sz="1900" b="1" spc="22" dirty="0">
                <a:solidFill>
                  <a:srgbClr val="8E4121"/>
                </a:solidFill>
                <a:latin typeface="Microsoft JhengHei"/>
                <a:cs typeface="Microsoft JhengHei"/>
              </a:rPr>
              <a:t>可輔助憂鬱症之治療</a:t>
            </a:r>
            <a:endParaRPr sz="1900" dirty="0">
              <a:latin typeface="Microsoft JhengHei"/>
              <a:cs typeface="Microsoft JhengHe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4024" y="2354026"/>
            <a:ext cx="5994641" cy="386745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24343" y="6331701"/>
            <a:ext cx="6598992" cy="472906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sz="1500" spc="-9" dirty="0">
                <a:latin typeface="Calibri"/>
                <a:cs typeface="Calibri"/>
              </a:rPr>
              <a:t>Canadian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Network</a:t>
            </a:r>
            <a:r>
              <a:rPr sz="1500" spc="4" dirty="0">
                <a:latin typeface="Calibri"/>
                <a:cs typeface="Calibri"/>
              </a:rPr>
              <a:t> </a:t>
            </a:r>
            <a:r>
              <a:rPr sz="1500" spc="-13" dirty="0">
                <a:latin typeface="Calibri"/>
                <a:cs typeface="Calibri"/>
              </a:rPr>
              <a:t>for</a:t>
            </a:r>
            <a:r>
              <a:rPr sz="1500" spc="9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Mood</a:t>
            </a:r>
            <a:r>
              <a:rPr sz="1500" spc="4" dirty="0">
                <a:latin typeface="Calibri"/>
                <a:cs typeface="Calibri"/>
              </a:rPr>
              <a:t> </a:t>
            </a:r>
            <a:r>
              <a:rPr sz="1500" spc="-9" dirty="0">
                <a:latin typeface="Calibri"/>
                <a:cs typeface="Calibri"/>
              </a:rPr>
              <a:t>and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9" dirty="0">
                <a:latin typeface="Calibri"/>
                <a:cs typeface="Calibri"/>
              </a:rPr>
              <a:t>Anxiety</a:t>
            </a:r>
            <a:r>
              <a:rPr sz="1500" spc="9" dirty="0">
                <a:latin typeface="Calibri"/>
                <a:cs typeface="Calibri"/>
              </a:rPr>
              <a:t> </a:t>
            </a:r>
            <a:r>
              <a:rPr sz="1500" spc="-18" dirty="0">
                <a:latin typeface="Calibri"/>
                <a:cs typeface="Calibri"/>
              </a:rPr>
              <a:t>Treatments</a:t>
            </a:r>
            <a:r>
              <a:rPr sz="1500" spc="4" dirty="0">
                <a:latin typeface="Calibri"/>
                <a:cs typeface="Calibri"/>
              </a:rPr>
              <a:t> </a:t>
            </a:r>
            <a:r>
              <a:rPr sz="1500" spc="-22" dirty="0">
                <a:latin typeface="Calibri"/>
                <a:cs typeface="Calibri"/>
              </a:rPr>
              <a:t>(CANMAT)</a:t>
            </a:r>
            <a:r>
              <a:rPr sz="1500" spc="9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2016</a:t>
            </a:r>
            <a:r>
              <a:rPr sz="1500" spc="4" dirty="0">
                <a:latin typeface="Calibri"/>
                <a:cs typeface="Calibri"/>
              </a:rPr>
              <a:t> </a:t>
            </a:r>
            <a:r>
              <a:rPr sz="1500" spc="-9" dirty="0">
                <a:latin typeface="Calibri"/>
                <a:cs typeface="Calibri"/>
              </a:rPr>
              <a:t>Clinical</a:t>
            </a:r>
            <a:r>
              <a:rPr sz="1500" spc="4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Guidelines</a:t>
            </a:r>
            <a:endParaRPr sz="15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2675" y="126684"/>
            <a:ext cx="8296931" cy="6598882"/>
            <a:chOff x="482600" y="139705"/>
            <a:chExt cx="9702800" cy="7277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2600" y="139705"/>
              <a:ext cx="9702799" cy="72770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1620" y="715111"/>
              <a:ext cx="4373545" cy="618911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6120" y="3572382"/>
              <a:ext cx="4623993" cy="265310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635062" y="1485028"/>
            <a:ext cx="3652170" cy="1472617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 marR="4453">
              <a:lnSpc>
                <a:spcPct val="100200"/>
              </a:lnSpc>
              <a:spcBef>
                <a:spcPts val="83"/>
              </a:spcBef>
            </a:pPr>
            <a:r>
              <a:rPr sz="1900" b="0" spc="22" dirty="0">
                <a:solidFill>
                  <a:srgbClr val="000000"/>
                </a:solidFill>
                <a:latin typeface="Microsoft JhengHei"/>
                <a:cs typeface="Microsoft JhengHei"/>
              </a:rPr>
              <a:t>高危險群病人（如有急性冠狀動脈 症候群病史、心導管介入治療，冠 狀動脈粥狀硬化等）藥物治療給付 條件，從</a:t>
            </a:r>
            <a:r>
              <a:rPr sz="1900" b="0" spc="4" dirty="0">
                <a:solidFill>
                  <a:srgbClr val="000000"/>
                </a:solidFill>
                <a:latin typeface="Trebuchet MS"/>
                <a:cs typeface="Trebuchet MS"/>
              </a:rPr>
              <a:t>LDL-C</a:t>
            </a:r>
            <a:r>
              <a:rPr sz="1900" b="0" spc="-4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900" b="0" spc="9" dirty="0">
                <a:solidFill>
                  <a:srgbClr val="000000"/>
                </a:solidFill>
                <a:latin typeface="Trebuchet MS"/>
                <a:cs typeface="Trebuchet MS"/>
              </a:rPr>
              <a:t>100mg/dL</a:t>
            </a:r>
            <a:r>
              <a:rPr sz="1900" b="0" spc="22" dirty="0">
                <a:solidFill>
                  <a:srgbClr val="000000"/>
                </a:solidFill>
                <a:latin typeface="Microsoft JhengHei"/>
                <a:cs typeface="Microsoft JhengHei"/>
              </a:rPr>
              <a:t>下修至 </a:t>
            </a:r>
            <a:r>
              <a:rPr sz="1900" b="0" spc="9" dirty="0">
                <a:solidFill>
                  <a:srgbClr val="000000"/>
                </a:solidFill>
                <a:latin typeface="Trebuchet MS"/>
                <a:cs typeface="Trebuchet MS"/>
              </a:rPr>
              <a:t>70mg/dL</a:t>
            </a:r>
            <a:endParaRPr sz="1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9037" y="478404"/>
            <a:ext cx="6044597" cy="890427"/>
          </a:xfrm>
          <a:prstGeom prst="rect">
            <a:avLst/>
          </a:prstGeom>
        </p:spPr>
        <p:txBody>
          <a:bodyPr vert="horz" wrap="square" lIns="0" tIns="69016" rIns="0" bIns="0" rtlCol="0">
            <a:spAutoFit/>
          </a:bodyPr>
          <a:lstStyle/>
          <a:p>
            <a:pPr marL="640621" marR="4453" indent="-630046">
              <a:lnSpc>
                <a:spcPts val="3155"/>
              </a:lnSpc>
              <a:spcBef>
                <a:spcPts val="543"/>
              </a:spcBef>
            </a:pPr>
            <a:r>
              <a:rPr sz="2800" spc="-4" dirty="0">
                <a:solidFill>
                  <a:srgbClr val="000000"/>
                </a:solidFill>
                <a:latin typeface="Microsoft JhengHei"/>
                <a:cs typeface="Microsoft JhengHei"/>
              </a:rPr>
              <a:t>觀察型研究顯</a:t>
            </a:r>
            <a:r>
              <a:rPr sz="2800" dirty="0">
                <a:solidFill>
                  <a:srgbClr val="000000"/>
                </a:solidFill>
                <a:latin typeface="Microsoft JhengHei"/>
                <a:cs typeface="Microsoft JhengHei"/>
              </a:rPr>
              <a:t>示</a:t>
            </a:r>
            <a:r>
              <a:rPr sz="2800" spc="-48" dirty="0">
                <a:solidFill>
                  <a:srgbClr val="000000"/>
                </a:solidFill>
                <a:latin typeface="Microsoft JhengHei"/>
                <a:cs typeface="Microsoft JhengHei"/>
              </a:rPr>
              <a:t> </a:t>
            </a:r>
            <a:r>
              <a:rPr sz="2800" dirty="0">
                <a:solidFill>
                  <a:srgbClr val="000000"/>
                </a:solidFill>
                <a:latin typeface="Microsoft JhengHei"/>
                <a:cs typeface="Microsoft JhengHei"/>
              </a:rPr>
              <a:t>:</a:t>
            </a:r>
            <a:r>
              <a:rPr sz="2800" spc="-44" dirty="0">
                <a:solidFill>
                  <a:srgbClr val="000000"/>
                </a:solidFill>
                <a:latin typeface="Microsoft JhengHei"/>
                <a:cs typeface="Microsoft JhengHei"/>
              </a:rPr>
              <a:t> </a:t>
            </a:r>
            <a:r>
              <a:rPr sz="2800" spc="-4" dirty="0">
                <a:solidFill>
                  <a:srgbClr val="000000"/>
                </a:solidFill>
                <a:latin typeface="Microsoft JhengHei"/>
                <a:cs typeface="Microsoft JhengHei"/>
              </a:rPr>
              <a:t>Omega-3攝取不足 與心血管疾病致死率呈正相關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55111" y="2699028"/>
          <a:ext cx="6760261" cy="39022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4419"/>
                <a:gridCol w="1518207"/>
                <a:gridCol w="1076212"/>
                <a:gridCol w="1691423"/>
              </a:tblGrid>
              <a:tr h="7301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D7C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歐美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338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D7C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5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日本</a:t>
                      </a:r>
                      <a:r>
                        <a:rPr sz="1600" b="1" spc="3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338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D7C31"/>
                    </a:solidFill>
                  </a:tcPr>
                </a:tc>
                <a:tc>
                  <a:txBody>
                    <a:bodyPr/>
                    <a:lstStyle/>
                    <a:p>
                      <a:pPr marL="384810" marR="377825" indent="145415">
                        <a:lnSpc>
                          <a:spcPct val="108500"/>
                        </a:lnSpc>
                        <a:spcBef>
                          <a:spcPts val="234"/>
                        </a:spcBef>
                      </a:pPr>
                      <a:r>
                        <a:rPr sz="1600" b="1" spc="5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愛斯基摩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格陵蘭島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2706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D7C31"/>
                    </a:solidFill>
                  </a:tcPr>
                </a:tc>
              </a:tr>
              <a:tr h="730154">
                <a:tc>
                  <a:txBody>
                    <a:bodyPr/>
                    <a:lstStyle/>
                    <a:p>
                      <a:pPr marL="96520" marR="826135">
                        <a:lnSpc>
                          <a:spcPct val="106700"/>
                        </a:lnSpc>
                        <a:spcBef>
                          <a:spcPts val="235"/>
                        </a:spcBef>
                      </a:pPr>
                      <a:r>
                        <a:rPr sz="1600" dirty="0">
                          <a:latin typeface="PMingLiU-ExtB"/>
                          <a:cs typeface="PMingLiU-ExtB"/>
                        </a:rPr>
                        <a:t>飲食中的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Omega</a:t>
                      </a:r>
                      <a:r>
                        <a:rPr sz="16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6 </a:t>
                      </a:r>
                      <a:r>
                        <a:rPr sz="1600" spc="-6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Omega</a:t>
                      </a:r>
                      <a:r>
                        <a:rPr sz="16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6</a:t>
                      </a:r>
                      <a:r>
                        <a:rPr sz="16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in</a:t>
                      </a:r>
                      <a:r>
                        <a:rPr sz="16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diet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2706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6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26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76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6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21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76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6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8.3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76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6F2F2"/>
                    </a:solidFill>
                  </a:tcPr>
                </a:tc>
              </a:tr>
              <a:tr h="728629">
                <a:tc>
                  <a:txBody>
                    <a:bodyPr/>
                    <a:lstStyle/>
                    <a:p>
                      <a:pPr marL="96520" marR="1438910">
                        <a:lnSpc>
                          <a:spcPct val="105600"/>
                        </a:lnSpc>
                        <a:spcBef>
                          <a:spcPts val="280"/>
                        </a:spcBef>
                      </a:pPr>
                      <a:r>
                        <a:rPr sz="1600" dirty="0">
                          <a:latin typeface="PMingLiU-ExtB"/>
                          <a:cs typeface="PMingLiU-ExtB"/>
                        </a:rPr>
                        <a:t>飲食中的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600" spc="-45" dirty="0">
                          <a:latin typeface="Verdana"/>
                          <a:cs typeface="Verdana"/>
                        </a:rPr>
                        <a:t>P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A  </a:t>
                      </a:r>
                      <a:r>
                        <a:rPr sz="1600" spc="-15" dirty="0">
                          <a:latin typeface="Verdana"/>
                          <a:cs typeface="Verdana"/>
                        </a:rPr>
                        <a:t>EPA</a:t>
                      </a:r>
                      <a:r>
                        <a:rPr sz="16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in</a:t>
                      </a:r>
                      <a:r>
                        <a:rPr sz="16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diet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32246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0.5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60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1.6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60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8.0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60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9F9"/>
                    </a:solidFill>
                  </a:tcPr>
                </a:tc>
              </a:tr>
              <a:tr h="730149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dirty="0">
                          <a:solidFill>
                            <a:srgbClr val="702FA0"/>
                          </a:solidFill>
                          <a:latin typeface="Verdana"/>
                          <a:cs typeface="Verdana"/>
                        </a:rPr>
                        <a:t>Omega-6/Omega-3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9652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600" b="1" dirty="0">
                          <a:solidFill>
                            <a:srgbClr val="000099"/>
                          </a:solidFill>
                          <a:latin typeface="Microsoft JhengHei"/>
                          <a:cs typeface="Microsoft JhengHei"/>
                        </a:rPr>
                        <a:t>攝食比例</a:t>
                      </a:r>
                      <a:endParaRPr sz="1600">
                        <a:latin typeface="Microsoft JhengHei"/>
                        <a:cs typeface="Microsoft JhengHei"/>
                      </a:endParaRPr>
                    </a:p>
                  </a:txBody>
                  <a:tcPr marL="0" marR="0" marT="44338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6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5" dirty="0">
                          <a:solidFill>
                            <a:srgbClr val="702FA0"/>
                          </a:solidFill>
                          <a:latin typeface="Verdana"/>
                          <a:cs typeface="Verdana"/>
                        </a:rPr>
                        <a:t>50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338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6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5" dirty="0">
                          <a:solidFill>
                            <a:srgbClr val="702FA0"/>
                          </a:solidFill>
                          <a:latin typeface="Verdana"/>
                          <a:cs typeface="Verdana"/>
                        </a:rPr>
                        <a:t>12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338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6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dirty="0">
                          <a:solidFill>
                            <a:srgbClr val="702FA0"/>
                          </a:solidFill>
                          <a:latin typeface="Verdana"/>
                          <a:cs typeface="Verdana"/>
                        </a:rPr>
                        <a:t>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338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6F2F2"/>
                    </a:solidFill>
                  </a:tcPr>
                </a:tc>
              </a:tr>
              <a:tr h="730159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600" b="1" dirty="0">
                          <a:solidFill>
                            <a:srgbClr val="00AF4F"/>
                          </a:solidFill>
                          <a:latin typeface="Yu Gothic UI"/>
                          <a:cs typeface="Yu Gothic UI"/>
                        </a:rPr>
                        <a:t>因心血管致死率</a:t>
                      </a:r>
                      <a:endParaRPr sz="1600">
                        <a:latin typeface="Yu Gothic UI"/>
                        <a:cs typeface="Yu Gothic UI"/>
                      </a:endParaRPr>
                    </a:p>
                    <a:p>
                      <a:pPr marL="9652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600" b="1" spc="-5" dirty="0">
                          <a:solidFill>
                            <a:srgbClr val="00AF4F"/>
                          </a:solidFill>
                          <a:latin typeface="Verdana"/>
                          <a:cs typeface="Verdana"/>
                        </a:rPr>
                        <a:t>CV</a:t>
                      </a:r>
                      <a:r>
                        <a:rPr sz="1600" b="1" spc="-35" dirty="0">
                          <a:solidFill>
                            <a:srgbClr val="00AF4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dirty="0">
                          <a:solidFill>
                            <a:srgbClr val="00AF4F"/>
                          </a:solidFill>
                          <a:latin typeface="Verdana"/>
                          <a:cs typeface="Verdana"/>
                        </a:rPr>
                        <a:t>Mortality</a:t>
                      </a:r>
                      <a:r>
                        <a:rPr sz="1600" b="1" spc="-30" dirty="0">
                          <a:solidFill>
                            <a:srgbClr val="00AF4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dirty="0">
                          <a:solidFill>
                            <a:srgbClr val="00AF4F"/>
                          </a:solidFill>
                          <a:latin typeface="Verdana"/>
                          <a:cs typeface="Verdana"/>
                        </a:rPr>
                        <a:t>rate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7216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600" b="1" spc="5" dirty="0">
                          <a:solidFill>
                            <a:srgbClr val="00AF4F"/>
                          </a:solidFill>
                          <a:latin typeface="Verdana"/>
                          <a:cs typeface="Verdana"/>
                        </a:rPr>
                        <a:t>45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76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600" b="1" spc="5" dirty="0">
                          <a:solidFill>
                            <a:srgbClr val="00AF4F"/>
                          </a:solidFill>
                          <a:latin typeface="Verdana"/>
                          <a:cs typeface="Verdana"/>
                        </a:rPr>
                        <a:t>12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76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600" b="1" dirty="0">
                          <a:solidFill>
                            <a:srgbClr val="00AF4F"/>
                          </a:solidFill>
                          <a:latin typeface="Verdana"/>
                          <a:cs typeface="Verdana"/>
                        </a:rPr>
                        <a:t>7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76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9F9"/>
                    </a:solidFill>
                  </a:tcPr>
                </a:tc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1016218" y="1619069"/>
            <a:ext cx="6791755" cy="910944"/>
            <a:chOff x="1188411" y="1785473"/>
            <a:chExt cx="7942580" cy="1004569"/>
          </a:xfrm>
        </p:grpSpPr>
        <p:sp>
          <p:nvSpPr>
            <p:cNvPr id="5" name="object 5"/>
            <p:cNvSpPr/>
            <p:nvPr/>
          </p:nvSpPr>
          <p:spPr>
            <a:xfrm>
              <a:off x="1195150" y="1792211"/>
              <a:ext cx="7929245" cy="990600"/>
            </a:xfrm>
            <a:custGeom>
              <a:avLst/>
              <a:gdLst/>
              <a:ahLst/>
              <a:cxnLst/>
              <a:rect l="l" t="t" r="r" b="b"/>
              <a:pathLst>
                <a:path w="7929245" h="990600">
                  <a:moveTo>
                    <a:pt x="7763925" y="0"/>
                  </a:moveTo>
                  <a:lnTo>
                    <a:pt x="165083" y="0"/>
                  </a:lnTo>
                  <a:lnTo>
                    <a:pt x="121197" y="5897"/>
                  </a:lnTo>
                  <a:lnTo>
                    <a:pt x="81762" y="22539"/>
                  </a:lnTo>
                  <a:lnTo>
                    <a:pt x="48351" y="48353"/>
                  </a:lnTo>
                  <a:lnTo>
                    <a:pt x="22538" y="81765"/>
                  </a:lnTo>
                  <a:lnTo>
                    <a:pt x="5896" y="121201"/>
                  </a:lnTo>
                  <a:lnTo>
                    <a:pt x="0" y="165087"/>
                  </a:lnTo>
                  <a:lnTo>
                    <a:pt x="0" y="825411"/>
                  </a:lnTo>
                  <a:lnTo>
                    <a:pt x="5896" y="869297"/>
                  </a:lnTo>
                  <a:lnTo>
                    <a:pt x="22538" y="908732"/>
                  </a:lnTo>
                  <a:lnTo>
                    <a:pt x="48351" y="942144"/>
                  </a:lnTo>
                  <a:lnTo>
                    <a:pt x="81762" y="967958"/>
                  </a:lnTo>
                  <a:lnTo>
                    <a:pt x="121197" y="984601"/>
                  </a:lnTo>
                  <a:lnTo>
                    <a:pt x="165083" y="990498"/>
                  </a:lnTo>
                  <a:lnTo>
                    <a:pt x="7763925" y="990498"/>
                  </a:lnTo>
                  <a:lnTo>
                    <a:pt x="7807810" y="984601"/>
                  </a:lnTo>
                  <a:lnTo>
                    <a:pt x="7847243" y="967958"/>
                  </a:lnTo>
                  <a:lnTo>
                    <a:pt x="7880652" y="942144"/>
                  </a:lnTo>
                  <a:lnTo>
                    <a:pt x="7906463" y="908732"/>
                  </a:lnTo>
                  <a:lnTo>
                    <a:pt x="7923103" y="869297"/>
                  </a:lnTo>
                  <a:lnTo>
                    <a:pt x="7928999" y="825411"/>
                  </a:lnTo>
                  <a:lnTo>
                    <a:pt x="7928999" y="165087"/>
                  </a:lnTo>
                  <a:lnTo>
                    <a:pt x="7923103" y="121201"/>
                  </a:lnTo>
                  <a:lnTo>
                    <a:pt x="7906463" y="81765"/>
                  </a:lnTo>
                  <a:lnTo>
                    <a:pt x="7880652" y="48353"/>
                  </a:lnTo>
                  <a:lnTo>
                    <a:pt x="7847243" y="22539"/>
                  </a:lnTo>
                  <a:lnTo>
                    <a:pt x="7807810" y="5897"/>
                  </a:lnTo>
                  <a:lnTo>
                    <a:pt x="7763925" y="0"/>
                  </a:lnTo>
                  <a:close/>
                </a:path>
              </a:pathLst>
            </a:custGeom>
            <a:solidFill>
              <a:srgbClr val="5B9A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95150" y="1792211"/>
              <a:ext cx="7929245" cy="990600"/>
            </a:xfrm>
            <a:custGeom>
              <a:avLst/>
              <a:gdLst/>
              <a:ahLst/>
              <a:cxnLst/>
              <a:rect l="l" t="t" r="r" b="b"/>
              <a:pathLst>
                <a:path w="7929245" h="990600">
                  <a:moveTo>
                    <a:pt x="0" y="165083"/>
                  </a:moveTo>
                  <a:lnTo>
                    <a:pt x="5896" y="121197"/>
                  </a:lnTo>
                  <a:lnTo>
                    <a:pt x="22538" y="81762"/>
                  </a:lnTo>
                  <a:lnTo>
                    <a:pt x="48351" y="48351"/>
                  </a:lnTo>
                  <a:lnTo>
                    <a:pt x="81762" y="22538"/>
                  </a:lnTo>
                  <a:lnTo>
                    <a:pt x="121197" y="5896"/>
                  </a:lnTo>
                  <a:lnTo>
                    <a:pt x="165083" y="0"/>
                  </a:lnTo>
                  <a:lnTo>
                    <a:pt x="7763931" y="0"/>
                  </a:lnTo>
                  <a:lnTo>
                    <a:pt x="7807815" y="5896"/>
                  </a:lnTo>
                  <a:lnTo>
                    <a:pt x="7847249" y="22538"/>
                  </a:lnTo>
                  <a:lnTo>
                    <a:pt x="7880658" y="48351"/>
                  </a:lnTo>
                  <a:lnTo>
                    <a:pt x="7906470" y="81762"/>
                  </a:lnTo>
                  <a:lnTo>
                    <a:pt x="7923111" y="121197"/>
                  </a:lnTo>
                  <a:lnTo>
                    <a:pt x="7929008" y="165083"/>
                  </a:lnTo>
                  <a:lnTo>
                    <a:pt x="7929008" y="825411"/>
                  </a:lnTo>
                  <a:lnTo>
                    <a:pt x="7923111" y="869296"/>
                  </a:lnTo>
                  <a:lnTo>
                    <a:pt x="7906470" y="908731"/>
                  </a:lnTo>
                  <a:lnTo>
                    <a:pt x="7880658" y="942142"/>
                  </a:lnTo>
                  <a:lnTo>
                    <a:pt x="7847249" y="967955"/>
                  </a:lnTo>
                  <a:lnTo>
                    <a:pt x="7807815" y="984597"/>
                  </a:lnTo>
                  <a:lnTo>
                    <a:pt x="7763931" y="990494"/>
                  </a:lnTo>
                  <a:lnTo>
                    <a:pt x="165083" y="990494"/>
                  </a:lnTo>
                  <a:lnTo>
                    <a:pt x="121197" y="984597"/>
                  </a:lnTo>
                  <a:lnTo>
                    <a:pt x="81762" y="967955"/>
                  </a:lnTo>
                  <a:lnTo>
                    <a:pt x="48351" y="942142"/>
                  </a:lnTo>
                  <a:lnTo>
                    <a:pt x="22538" y="908731"/>
                  </a:lnTo>
                  <a:lnTo>
                    <a:pt x="5896" y="869296"/>
                  </a:lnTo>
                  <a:lnTo>
                    <a:pt x="0" y="825411"/>
                  </a:lnTo>
                  <a:lnTo>
                    <a:pt x="0" y="165083"/>
                  </a:lnTo>
                  <a:close/>
                </a:path>
              </a:pathLst>
            </a:custGeom>
            <a:ln w="13476">
              <a:solidFill>
                <a:srgbClr val="4170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665076" y="1786880"/>
            <a:ext cx="5494545" cy="883274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algn="ctr">
              <a:lnSpc>
                <a:spcPts val="2625"/>
              </a:lnSpc>
              <a:spcBef>
                <a:spcPts val="88"/>
              </a:spcBef>
            </a:pPr>
            <a:r>
              <a:rPr sz="2200" spc="22" dirty="0">
                <a:solidFill>
                  <a:srgbClr val="FFFFFF"/>
                </a:solidFill>
                <a:latin typeface="Verdana"/>
                <a:cs typeface="Verdana"/>
              </a:rPr>
              <a:t>Omega-3/Omega-6</a:t>
            </a:r>
            <a:r>
              <a:rPr sz="2200" spc="39" dirty="0">
                <a:solidFill>
                  <a:srgbClr val="FFFFFF"/>
                </a:solidFill>
                <a:latin typeface="Microsoft JhengHei"/>
                <a:cs typeface="Microsoft JhengHei"/>
              </a:rPr>
              <a:t>攝食比例不平衡的結果</a:t>
            </a:r>
            <a:endParaRPr sz="2200" dirty="0">
              <a:latin typeface="Microsoft JhengHei"/>
              <a:cs typeface="Microsoft JhengHei"/>
            </a:endParaRPr>
          </a:p>
          <a:p>
            <a:pPr marL="1113" algn="ctr">
              <a:lnSpc>
                <a:spcPts val="1573"/>
              </a:lnSpc>
              <a:tabLst>
                <a:tab pos="2914240" algn="l"/>
              </a:tabLst>
            </a:pPr>
            <a:r>
              <a:rPr sz="1300" spc="-9" dirty="0">
                <a:solidFill>
                  <a:srgbClr val="FFFFFF"/>
                </a:solidFill>
                <a:latin typeface="Verdana"/>
                <a:cs typeface="Verdana"/>
              </a:rPr>
              <a:t>Differences</a:t>
            </a:r>
            <a:r>
              <a:rPr sz="1300" spc="-1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300" spc="-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3" dirty="0">
                <a:solidFill>
                  <a:srgbClr val="FFFFFF"/>
                </a:solidFill>
                <a:latin typeface="Verdana"/>
                <a:cs typeface="Verdana"/>
              </a:rPr>
              <a:t>concentration</a:t>
            </a:r>
            <a:r>
              <a:rPr sz="1300" spc="-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4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300" spc="-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39" dirty="0">
                <a:solidFill>
                  <a:srgbClr val="FFFFFF"/>
                </a:solidFill>
                <a:latin typeface="Verdana"/>
                <a:cs typeface="Verdana"/>
              </a:rPr>
              <a:t>FA	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300" spc="-3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9" dirty="0">
                <a:solidFill>
                  <a:srgbClr val="FFFFFF"/>
                </a:solidFill>
                <a:latin typeface="Verdana"/>
                <a:cs typeface="Verdana"/>
              </a:rPr>
              <a:t>thrombocyte</a:t>
            </a:r>
            <a:r>
              <a:rPr sz="13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9" dirty="0">
                <a:solidFill>
                  <a:srgbClr val="FFFFFF"/>
                </a:solidFill>
                <a:latin typeface="Verdana"/>
                <a:cs typeface="Verdana"/>
              </a:rPr>
              <a:t>phospholipids</a:t>
            </a:r>
            <a:endParaRPr sz="13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4533" y="433199"/>
            <a:ext cx="4746844" cy="1026903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sz="3300" spc="13" dirty="0">
                <a:solidFill>
                  <a:srgbClr val="000000"/>
                </a:solidFill>
                <a:latin typeface="Microsoft JhengHei"/>
                <a:cs typeface="Microsoft JhengHei"/>
              </a:rPr>
              <a:t>2017</a:t>
            </a:r>
            <a:r>
              <a:rPr sz="3300" spc="18" dirty="0">
                <a:solidFill>
                  <a:srgbClr val="000000"/>
                </a:solidFill>
                <a:latin typeface="Microsoft JhengHei"/>
                <a:cs typeface="Microsoft JhengHei"/>
              </a:rPr>
              <a:t>版台灣血脂治療指引</a:t>
            </a:r>
            <a:endParaRPr sz="3300" dirty="0">
              <a:latin typeface="Microsoft JhengHei"/>
              <a:cs typeface="Microsoft JhengHe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02423" y="1616022"/>
            <a:ext cx="7467238" cy="5102329"/>
            <a:chOff x="1055334" y="1782113"/>
            <a:chExt cx="8732520" cy="56267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5334" y="1782113"/>
              <a:ext cx="6273124" cy="56262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93743" y="1792211"/>
              <a:ext cx="5894108" cy="18327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674" y="2202587"/>
            <a:ext cx="8253492" cy="34857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87579" y="345341"/>
            <a:ext cx="6742343" cy="1460355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5566">
              <a:lnSpc>
                <a:spcPts val="3927"/>
              </a:lnSpc>
              <a:spcBef>
                <a:spcPts val="88"/>
              </a:spcBef>
            </a:pPr>
            <a:r>
              <a:rPr sz="3300" dirty="0">
                <a:solidFill>
                  <a:srgbClr val="000000"/>
                </a:solidFill>
                <a:latin typeface="Microsoft JhengHei"/>
                <a:cs typeface="Microsoft JhengHei"/>
              </a:rPr>
              <a:t>Vital</a:t>
            </a:r>
            <a:r>
              <a:rPr sz="3300" spc="-26" dirty="0">
                <a:solidFill>
                  <a:srgbClr val="000000"/>
                </a:solidFill>
                <a:latin typeface="Microsoft JhengHei"/>
                <a:cs typeface="Microsoft JhengHei"/>
              </a:rPr>
              <a:t> </a:t>
            </a:r>
            <a:r>
              <a:rPr sz="3300" spc="4" dirty="0">
                <a:solidFill>
                  <a:srgbClr val="000000"/>
                </a:solidFill>
                <a:latin typeface="Microsoft JhengHei"/>
                <a:cs typeface="Microsoft JhengHei"/>
              </a:rPr>
              <a:t>Trial</a:t>
            </a:r>
            <a:endParaRPr sz="3300" dirty="0">
              <a:latin typeface="Microsoft JhengHei"/>
              <a:cs typeface="Microsoft JhengHei"/>
            </a:endParaRPr>
          </a:p>
          <a:p>
            <a:pPr marL="11132" marR="4453">
              <a:lnSpc>
                <a:spcPts val="2375"/>
              </a:lnSpc>
              <a:spcBef>
                <a:spcPts val="219"/>
              </a:spcBef>
            </a:pPr>
            <a:r>
              <a:rPr sz="2200" spc="39" dirty="0">
                <a:solidFill>
                  <a:srgbClr val="000000"/>
                </a:solidFill>
                <a:latin typeface="Microsoft JhengHei"/>
                <a:cs typeface="Microsoft JhengHei"/>
              </a:rPr>
              <a:t>美國國家衛生研究院</a:t>
            </a:r>
            <a:r>
              <a:rPr sz="2200" spc="18" dirty="0">
                <a:solidFill>
                  <a:srgbClr val="000000"/>
                </a:solidFill>
                <a:latin typeface="Microsoft JhengHei"/>
                <a:cs typeface="Microsoft JhengHei"/>
              </a:rPr>
              <a:t>2012</a:t>
            </a:r>
            <a:r>
              <a:rPr sz="2200" spc="39" dirty="0">
                <a:solidFill>
                  <a:srgbClr val="000000"/>
                </a:solidFill>
                <a:latin typeface="Microsoft JhengHei"/>
                <a:cs typeface="Microsoft JhengHei"/>
              </a:rPr>
              <a:t>年開始進行</a:t>
            </a:r>
            <a:r>
              <a:rPr sz="2200" spc="35" dirty="0">
                <a:solidFill>
                  <a:srgbClr val="000000"/>
                </a:solidFill>
                <a:latin typeface="Microsoft JhengHei"/>
                <a:cs typeface="Microsoft JhengHei"/>
              </a:rPr>
              <a:t>O</a:t>
            </a:r>
            <a:r>
              <a:rPr sz="2200" spc="44" dirty="0">
                <a:solidFill>
                  <a:srgbClr val="000000"/>
                </a:solidFill>
                <a:latin typeface="Microsoft JhengHei"/>
                <a:cs typeface="Microsoft JhengHei"/>
              </a:rPr>
              <a:t>m</a:t>
            </a:r>
            <a:r>
              <a:rPr sz="2200" spc="26" dirty="0">
                <a:solidFill>
                  <a:srgbClr val="000000"/>
                </a:solidFill>
                <a:latin typeface="Microsoft JhengHei"/>
                <a:cs typeface="Microsoft JhengHei"/>
              </a:rPr>
              <a:t>e</a:t>
            </a:r>
            <a:r>
              <a:rPr sz="2200" spc="22" dirty="0">
                <a:solidFill>
                  <a:srgbClr val="000000"/>
                </a:solidFill>
                <a:latin typeface="Microsoft JhengHei"/>
                <a:cs typeface="Microsoft JhengHei"/>
              </a:rPr>
              <a:t>g</a:t>
            </a:r>
            <a:r>
              <a:rPr sz="2200" spc="26" dirty="0">
                <a:solidFill>
                  <a:srgbClr val="000000"/>
                </a:solidFill>
                <a:latin typeface="Microsoft JhengHei"/>
                <a:cs typeface="Microsoft JhengHei"/>
              </a:rPr>
              <a:t>a</a:t>
            </a:r>
            <a:r>
              <a:rPr sz="2200" spc="13" dirty="0">
                <a:solidFill>
                  <a:srgbClr val="000000"/>
                </a:solidFill>
                <a:latin typeface="Microsoft JhengHei"/>
                <a:cs typeface="Microsoft JhengHei"/>
              </a:rPr>
              <a:t>-</a:t>
            </a:r>
            <a:r>
              <a:rPr sz="2200" spc="18" dirty="0">
                <a:solidFill>
                  <a:srgbClr val="000000"/>
                </a:solidFill>
                <a:latin typeface="Microsoft JhengHei"/>
                <a:cs typeface="Microsoft JhengHei"/>
              </a:rPr>
              <a:t>3</a:t>
            </a:r>
            <a:r>
              <a:rPr sz="2200" spc="39" dirty="0">
                <a:solidFill>
                  <a:srgbClr val="000000"/>
                </a:solidFill>
                <a:latin typeface="Microsoft JhengHei"/>
                <a:cs typeface="Microsoft JhengHei"/>
              </a:rPr>
              <a:t>及</a:t>
            </a:r>
            <a:r>
              <a:rPr sz="2200" spc="31" dirty="0">
                <a:solidFill>
                  <a:srgbClr val="000000"/>
                </a:solidFill>
                <a:latin typeface="Microsoft JhengHei"/>
                <a:cs typeface="Microsoft JhengHei"/>
              </a:rPr>
              <a:t>D</a:t>
            </a:r>
            <a:r>
              <a:rPr sz="2200" spc="18" dirty="0">
                <a:solidFill>
                  <a:srgbClr val="000000"/>
                </a:solidFill>
                <a:latin typeface="Microsoft JhengHei"/>
                <a:cs typeface="Microsoft JhengHei"/>
              </a:rPr>
              <a:t>3</a:t>
            </a:r>
            <a:r>
              <a:rPr sz="2200" dirty="0">
                <a:solidFill>
                  <a:srgbClr val="000000"/>
                </a:solidFill>
                <a:latin typeface="Microsoft JhengHei"/>
                <a:cs typeface="Microsoft JhengHei"/>
              </a:rPr>
              <a:t>對 </a:t>
            </a:r>
            <a:r>
              <a:rPr sz="2200" spc="39" dirty="0">
                <a:solidFill>
                  <a:srgbClr val="000000"/>
                </a:solidFill>
                <a:latin typeface="Microsoft JhengHei"/>
                <a:cs typeface="Microsoft JhengHei"/>
              </a:rPr>
              <a:t>於</a:t>
            </a:r>
            <a:r>
              <a:rPr sz="2200" spc="22" dirty="0">
                <a:solidFill>
                  <a:srgbClr val="000000"/>
                </a:solidFill>
                <a:latin typeface="Microsoft JhengHei"/>
                <a:cs typeface="Microsoft JhengHei"/>
              </a:rPr>
              <a:t>Cancer/CVD</a:t>
            </a:r>
            <a:r>
              <a:rPr sz="2200" spc="39" dirty="0">
                <a:solidFill>
                  <a:srgbClr val="000000"/>
                </a:solidFill>
                <a:latin typeface="Microsoft JhengHei"/>
                <a:cs typeface="Microsoft JhengHei"/>
              </a:rPr>
              <a:t>和其他疾病的</a:t>
            </a:r>
            <a:r>
              <a:rPr sz="2200" spc="18" dirty="0">
                <a:solidFill>
                  <a:srgbClr val="000000"/>
                </a:solidFill>
                <a:latin typeface="Microsoft JhengHei"/>
                <a:cs typeface="Microsoft JhengHei"/>
              </a:rPr>
              <a:t>Primary</a:t>
            </a:r>
            <a:r>
              <a:rPr sz="2200" spc="9" dirty="0">
                <a:solidFill>
                  <a:srgbClr val="000000"/>
                </a:solidFill>
                <a:latin typeface="Microsoft JhengHei"/>
                <a:cs typeface="Microsoft JhengHei"/>
              </a:rPr>
              <a:t> </a:t>
            </a:r>
            <a:r>
              <a:rPr sz="2200" spc="18" dirty="0">
                <a:solidFill>
                  <a:srgbClr val="000000"/>
                </a:solidFill>
                <a:latin typeface="Microsoft JhengHei"/>
                <a:cs typeface="Microsoft JhengHei"/>
              </a:rPr>
              <a:t>Prevention</a:t>
            </a:r>
            <a:r>
              <a:rPr sz="2200" spc="39" dirty="0">
                <a:solidFill>
                  <a:srgbClr val="000000"/>
                </a:solidFill>
                <a:latin typeface="Microsoft JhengHei"/>
                <a:cs typeface="Microsoft JhengHei"/>
              </a:rPr>
              <a:t>研究</a:t>
            </a:r>
            <a:endParaRPr sz="2200" dirty="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101" y="1790626"/>
            <a:ext cx="7744072" cy="400704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63232" y="4150961"/>
            <a:ext cx="868789" cy="319017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sz="1000" spc="9" dirty="0">
                <a:solidFill>
                  <a:srgbClr val="FF0000"/>
                </a:solidFill>
                <a:latin typeface="Microsoft JhengHei"/>
                <a:cs typeface="Microsoft JhengHei"/>
              </a:rPr>
              <a:t>癌細胞增生下降</a:t>
            </a:r>
            <a:endParaRPr sz="1000" dirty="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45216" y="4150961"/>
            <a:ext cx="868789" cy="319017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sz="1000" spc="9" dirty="0">
                <a:solidFill>
                  <a:srgbClr val="FF0000"/>
                </a:solidFill>
                <a:latin typeface="Microsoft JhengHei"/>
                <a:cs typeface="Microsoft JhengHei"/>
              </a:rPr>
              <a:t>癌細胞凋亡上升</a:t>
            </a:r>
            <a:endParaRPr sz="1000" dirty="0">
              <a:latin typeface="Microsoft JhengHei"/>
              <a:cs typeface="Microsoft JhengHe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31146" y="4150961"/>
            <a:ext cx="748244" cy="319017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sz="1000" spc="9" dirty="0">
                <a:solidFill>
                  <a:srgbClr val="FF0000"/>
                </a:solidFill>
                <a:latin typeface="Microsoft JhengHei"/>
                <a:cs typeface="Microsoft JhengHei"/>
              </a:rPr>
              <a:t>發炎反應下降</a:t>
            </a:r>
            <a:endParaRPr sz="1000" dirty="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22395" y="4888931"/>
            <a:ext cx="748244" cy="319017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sz="1000" spc="9" dirty="0">
                <a:solidFill>
                  <a:srgbClr val="FF0000"/>
                </a:solidFill>
                <a:latin typeface="Microsoft JhengHei"/>
                <a:cs typeface="Microsoft JhengHei"/>
              </a:rPr>
              <a:t>血管增生下降</a:t>
            </a:r>
            <a:endParaRPr sz="1000" dirty="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0157" y="4888931"/>
            <a:ext cx="1474226" cy="319017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sz="1000" spc="9" dirty="0">
                <a:solidFill>
                  <a:srgbClr val="FF0000"/>
                </a:solidFill>
                <a:latin typeface="Microsoft JhengHei"/>
                <a:cs typeface="Microsoft JhengHei"/>
              </a:rPr>
              <a:t>腫瘤細胞黏著正常細胞下降</a:t>
            </a:r>
            <a:endParaRPr sz="1000" dirty="0">
              <a:latin typeface="Microsoft JhengHei"/>
              <a:cs typeface="Microsoft JhengHe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69458" y="611939"/>
            <a:ext cx="6983974" cy="779405"/>
          </a:xfrm>
          <a:prstGeom prst="rect">
            <a:avLst/>
          </a:prstGeom>
        </p:spPr>
        <p:txBody>
          <a:bodyPr vert="horz" wrap="square" lIns="0" tIns="60667" rIns="0" bIns="0" rtlCol="0">
            <a:spAutoFit/>
          </a:bodyPr>
          <a:lstStyle/>
          <a:p>
            <a:pPr marL="767520" marR="4453" indent="-756945">
              <a:lnSpc>
                <a:spcPts val="2796"/>
              </a:lnSpc>
              <a:spcBef>
                <a:spcPts val="478"/>
              </a:spcBef>
            </a:pPr>
            <a:r>
              <a:rPr sz="2600" spc="-22" dirty="0">
                <a:solidFill>
                  <a:srgbClr val="000000"/>
                </a:solidFill>
                <a:latin typeface="Microsoft JhengHei"/>
                <a:cs typeface="Microsoft JhengHei"/>
              </a:rPr>
              <a:t>O</a:t>
            </a:r>
            <a:r>
              <a:rPr sz="2600" spc="-26" dirty="0">
                <a:solidFill>
                  <a:srgbClr val="000000"/>
                </a:solidFill>
                <a:latin typeface="Microsoft JhengHei"/>
                <a:cs typeface="Microsoft JhengHei"/>
              </a:rPr>
              <a:t>m</a:t>
            </a:r>
            <a:r>
              <a:rPr sz="2600" spc="-18" dirty="0">
                <a:solidFill>
                  <a:srgbClr val="000000"/>
                </a:solidFill>
                <a:latin typeface="Microsoft JhengHei"/>
                <a:cs typeface="Microsoft JhengHei"/>
              </a:rPr>
              <a:t>eg</a:t>
            </a:r>
            <a:r>
              <a:rPr sz="2600" spc="-13" dirty="0">
                <a:solidFill>
                  <a:srgbClr val="000000"/>
                </a:solidFill>
                <a:latin typeface="Microsoft JhengHei"/>
                <a:cs typeface="Microsoft JhengHei"/>
              </a:rPr>
              <a:t>a</a:t>
            </a:r>
            <a:r>
              <a:rPr sz="2600" spc="-18" dirty="0">
                <a:solidFill>
                  <a:srgbClr val="000000"/>
                </a:solidFill>
                <a:latin typeface="Microsoft JhengHei"/>
                <a:cs typeface="Microsoft JhengHei"/>
              </a:rPr>
              <a:t>-</a:t>
            </a:r>
            <a:r>
              <a:rPr sz="2600" spc="-22" dirty="0">
                <a:solidFill>
                  <a:srgbClr val="000000"/>
                </a:solidFill>
                <a:latin typeface="Microsoft JhengHei"/>
                <a:cs typeface="Microsoft JhengHei"/>
              </a:rPr>
              <a:t>3</a:t>
            </a:r>
            <a:r>
              <a:rPr sz="2600" spc="-26" dirty="0">
                <a:solidFill>
                  <a:srgbClr val="000000"/>
                </a:solidFill>
                <a:latin typeface="Microsoft JhengHei"/>
                <a:cs typeface="Microsoft JhengHei"/>
              </a:rPr>
              <a:t>在過往動物實驗與小型臨床試驗已看到 對於心血管疾病及癌症預防可能有幫助</a:t>
            </a:r>
            <a:endParaRPr sz="2600" dirty="0">
              <a:latin typeface="Microsoft JhengHei"/>
              <a:cs typeface="Microsoft Jheng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34163" y="6481414"/>
            <a:ext cx="4452542" cy="288240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sz="900" spc="-18" dirty="0">
                <a:latin typeface="Calibri"/>
                <a:cs typeface="Calibri"/>
              </a:rPr>
              <a:t>Redf</a:t>
            </a:r>
            <a:r>
              <a:rPr sz="900" spc="-26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-22" dirty="0">
                <a:latin typeface="Calibri"/>
                <a:cs typeface="Calibri"/>
              </a:rPr>
              <a:t> NIH(The</a:t>
            </a:r>
            <a:r>
              <a:rPr sz="900" spc="-31" dirty="0">
                <a:latin typeface="Calibri"/>
                <a:cs typeface="Calibri"/>
              </a:rPr>
              <a:t> </a:t>
            </a:r>
            <a:r>
              <a:rPr sz="900" i="1" spc="-18" dirty="0">
                <a:latin typeface="Calibri"/>
                <a:cs typeface="Calibri"/>
              </a:rPr>
              <a:t>VIT</a:t>
            </a:r>
            <a:r>
              <a:rPr sz="900" spc="-18" dirty="0">
                <a:latin typeface="Calibri"/>
                <a:cs typeface="Calibri"/>
              </a:rPr>
              <a:t>amin</a:t>
            </a:r>
            <a:r>
              <a:rPr sz="900" spc="-31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</a:t>
            </a:r>
            <a:r>
              <a:rPr sz="900" spc="-39" dirty="0">
                <a:latin typeface="Calibri"/>
                <a:cs typeface="Calibri"/>
              </a:rPr>
              <a:t> </a:t>
            </a:r>
            <a:r>
              <a:rPr sz="900" spc="-18" dirty="0">
                <a:latin typeface="Calibri"/>
                <a:cs typeface="Calibri"/>
              </a:rPr>
              <a:t>and</a:t>
            </a:r>
            <a:r>
              <a:rPr sz="900" spc="-31" dirty="0">
                <a:latin typeface="Calibri"/>
                <a:cs typeface="Calibri"/>
              </a:rPr>
              <a:t> </a:t>
            </a:r>
            <a:r>
              <a:rPr sz="900" spc="-22" dirty="0">
                <a:latin typeface="Calibri"/>
                <a:cs typeface="Calibri"/>
              </a:rPr>
              <a:t>Omeg</a:t>
            </a:r>
            <a:r>
              <a:rPr sz="900" i="1" spc="-22" dirty="0">
                <a:latin typeface="Calibri"/>
                <a:cs typeface="Calibri"/>
              </a:rPr>
              <a:t>A</a:t>
            </a:r>
            <a:r>
              <a:rPr sz="900" spc="-22" dirty="0">
                <a:latin typeface="Calibri"/>
                <a:cs typeface="Calibri"/>
              </a:rPr>
              <a:t>-3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spc="-18" dirty="0">
                <a:latin typeface="Calibri"/>
                <a:cs typeface="Calibri"/>
              </a:rPr>
              <a:t>Tria</a:t>
            </a:r>
            <a:r>
              <a:rPr sz="900" i="1" spc="-18" dirty="0">
                <a:latin typeface="Calibri"/>
                <a:cs typeface="Calibri"/>
              </a:rPr>
              <a:t>L</a:t>
            </a:r>
            <a:r>
              <a:rPr sz="900" i="1" spc="-31" dirty="0">
                <a:latin typeface="Calibri"/>
                <a:cs typeface="Calibri"/>
              </a:rPr>
              <a:t> </a:t>
            </a:r>
            <a:r>
              <a:rPr sz="900" spc="-18" dirty="0">
                <a:latin typeface="Calibri"/>
                <a:cs typeface="Calibri"/>
              </a:rPr>
              <a:t>(VITAL))</a:t>
            </a:r>
            <a:r>
              <a:rPr sz="900" spc="-22" dirty="0">
                <a:latin typeface="Calibri"/>
                <a:cs typeface="Calibri"/>
              </a:rPr>
              <a:t> Contemp</a:t>
            </a:r>
            <a:r>
              <a:rPr sz="900" spc="-31" dirty="0">
                <a:latin typeface="Calibri"/>
                <a:cs typeface="Calibri"/>
              </a:rPr>
              <a:t> </a:t>
            </a:r>
            <a:r>
              <a:rPr sz="900" spc="-9" dirty="0">
                <a:latin typeface="Calibri"/>
                <a:cs typeface="Calibri"/>
              </a:rPr>
              <a:t>Clin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spc="-13" dirty="0">
                <a:latin typeface="Calibri"/>
                <a:cs typeface="Calibri"/>
              </a:rPr>
              <a:t>Trials.</a:t>
            </a:r>
            <a:r>
              <a:rPr sz="900" spc="-22" dirty="0">
                <a:latin typeface="Calibri"/>
                <a:cs typeface="Calibri"/>
              </a:rPr>
              <a:t> 2012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spc="-22" dirty="0">
                <a:latin typeface="Calibri"/>
                <a:cs typeface="Calibri"/>
              </a:rPr>
              <a:t>January </a:t>
            </a:r>
            <a:r>
              <a:rPr sz="900" dirty="0">
                <a:latin typeface="Calibri"/>
                <a:cs typeface="Calibri"/>
              </a:rPr>
              <a:t>;</a:t>
            </a:r>
            <a:r>
              <a:rPr sz="900" spc="-26" dirty="0">
                <a:latin typeface="Calibri"/>
                <a:cs typeface="Calibri"/>
              </a:rPr>
              <a:t> </a:t>
            </a:r>
            <a:r>
              <a:rPr sz="900" spc="-18" dirty="0">
                <a:latin typeface="Calibri"/>
                <a:cs typeface="Calibri"/>
              </a:rPr>
              <a:t>33(1):</a:t>
            </a:r>
            <a:r>
              <a:rPr sz="900" spc="-26" dirty="0">
                <a:latin typeface="Calibri"/>
                <a:cs typeface="Calibri"/>
              </a:rPr>
              <a:t> 159–171.</a:t>
            </a:r>
            <a:endParaRPr sz="9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4364" y="700610"/>
            <a:ext cx="8200821" cy="5394269"/>
            <a:chOff x="519658" y="772617"/>
            <a:chExt cx="9590405" cy="59486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9658" y="772617"/>
              <a:ext cx="9589935" cy="594818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99131" y="2994952"/>
              <a:ext cx="1137285" cy="652145"/>
            </a:xfrm>
            <a:custGeom>
              <a:avLst/>
              <a:gdLst/>
              <a:ahLst/>
              <a:cxnLst/>
              <a:rect l="l" t="t" r="r" b="b"/>
              <a:pathLst>
                <a:path w="1137285" h="652145">
                  <a:moveTo>
                    <a:pt x="0" y="0"/>
                  </a:moveTo>
                  <a:lnTo>
                    <a:pt x="1137044" y="0"/>
                  </a:lnTo>
                  <a:lnTo>
                    <a:pt x="1137044" y="651906"/>
                  </a:lnTo>
                  <a:lnTo>
                    <a:pt x="0" y="651906"/>
                  </a:lnTo>
                  <a:lnTo>
                    <a:pt x="0" y="0"/>
                  </a:lnTo>
                  <a:close/>
                </a:path>
              </a:pathLst>
            </a:custGeom>
            <a:ln w="3032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984280" y="2766233"/>
            <a:ext cx="1865724" cy="716082"/>
          </a:xfrm>
          <a:prstGeom prst="rect">
            <a:avLst/>
          </a:prstGeom>
        </p:spPr>
        <p:txBody>
          <a:bodyPr vert="horz" wrap="square" lIns="0" tIns="2783" rIns="0" bIns="0" rtlCol="0">
            <a:spAutoFit/>
          </a:bodyPr>
          <a:lstStyle/>
          <a:p>
            <a:pPr marL="11132" marR="4453">
              <a:lnSpc>
                <a:spcPct val="103499"/>
              </a:lnSpc>
              <a:spcBef>
                <a:spcPts val="22"/>
              </a:spcBef>
            </a:pPr>
            <a:r>
              <a:rPr sz="1500" spc="-4" dirty="0">
                <a:latin typeface="Microsoft JhengHei"/>
                <a:cs typeface="Microsoft JhengHei"/>
              </a:rPr>
              <a:t>美國憂鬱症治療指引建 議可做為輔助治療項目</a:t>
            </a:r>
            <a:endParaRPr sz="1500" dirty="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11989" y="3783566"/>
            <a:ext cx="972500" cy="593093"/>
          </a:xfrm>
          <a:custGeom>
            <a:avLst/>
            <a:gdLst/>
            <a:ahLst/>
            <a:cxnLst/>
            <a:rect l="l" t="t" r="r" b="b"/>
            <a:pathLst>
              <a:path w="1137284" h="654050">
                <a:moveTo>
                  <a:pt x="0" y="0"/>
                </a:moveTo>
                <a:lnTo>
                  <a:pt x="1137044" y="0"/>
                </a:lnTo>
                <a:lnTo>
                  <a:pt x="1137044" y="653591"/>
                </a:lnTo>
                <a:lnTo>
                  <a:pt x="0" y="653591"/>
                </a:lnTo>
                <a:lnTo>
                  <a:pt x="0" y="0"/>
                </a:lnTo>
                <a:close/>
              </a:path>
            </a:pathLst>
          </a:custGeom>
          <a:ln w="3032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96978" y="5236229"/>
            <a:ext cx="685800" cy="258637"/>
          </a:xfrm>
          <a:prstGeom prst="rect">
            <a:avLst/>
          </a:prstGeom>
          <a:solidFill>
            <a:srgbClr val="FFBF00"/>
          </a:solidFill>
          <a:ln w="13476">
            <a:solidFill>
              <a:srgbClr val="BA8A00"/>
            </a:solidFill>
          </a:ln>
        </p:spPr>
        <p:txBody>
          <a:bodyPr vert="horz" wrap="square" lIns="0" tIns="88496" rIns="0" bIns="0" rtlCol="0">
            <a:spAutoFit/>
          </a:bodyPr>
          <a:lstStyle/>
          <a:p>
            <a:pPr marL="91278">
              <a:spcBef>
                <a:spcPts val="697"/>
              </a:spcBef>
            </a:pPr>
            <a:r>
              <a:rPr sz="1100" b="1" spc="-18" dirty="0">
                <a:latin typeface="Microsoft JhengHei"/>
                <a:cs typeface="Microsoft JhengHei"/>
              </a:rPr>
              <a:t>IgA</a:t>
            </a:r>
            <a:r>
              <a:rPr sz="1100" b="1" spc="-26" dirty="0">
                <a:latin typeface="Microsoft JhengHei"/>
                <a:cs typeface="Microsoft JhengHei"/>
              </a:rPr>
              <a:t>腎炎</a:t>
            </a:r>
            <a:endParaRPr sz="1100" dirty="0">
              <a:latin typeface="Microsoft JhengHei"/>
              <a:cs typeface="Microsoft Jheng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37456" y="3835874"/>
            <a:ext cx="2609081" cy="1614020"/>
          </a:xfrm>
          <a:prstGeom prst="rect">
            <a:avLst/>
          </a:prstGeom>
        </p:spPr>
        <p:txBody>
          <a:bodyPr vert="horz" wrap="square" lIns="0" tIns="2783" rIns="0" bIns="0" rtlCol="0">
            <a:spAutoFit/>
          </a:bodyPr>
          <a:lstStyle/>
          <a:p>
            <a:pPr marL="11132" marR="955087">
              <a:lnSpc>
                <a:spcPct val="103499"/>
              </a:lnSpc>
              <a:spcBef>
                <a:spcPts val="22"/>
              </a:spcBef>
            </a:pPr>
            <a:r>
              <a:rPr sz="1500" spc="-4" dirty="0">
                <a:latin typeface="Microsoft JhengHei"/>
                <a:cs typeface="Microsoft JhengHei"/>
              </a:rPr>
              <a:t>美國乾眼症治療指引 建議可做為治療項目</a:t>
            </a:r>
            <a:endParaRPr sz="1500" dirty="0">
              <a:latin typeface="Microsoft JhengHei"/>
              <a:cs typeface="Microsoft JhengHei"/>
            </a:endParaRPr>
          </a:p>
          <a:p>
            <a:pPr>
              <a:spcBef>
                <a:spcPts val="13"/>
              </a:spcBef>
            </a:pPr>
            <a:endParaRPr sz="1200" dirty="0">
              <a:latin typeface="Microsoft JhengHei"/>
              <a:cs typeface="Microsoft JhengHei"/>
            </a:endParaRPr>
          </a:p>
          <a:p>
            <a:pPr marL="583850" marR="4453">
              <a:lnSpc>
                <a:spcPct val="103499"/>
              </a:lnSpc>
            </a:pPr>
            <a:r>
              <a:rPr sz="1500" spc="-4" dirty="0">
                <a:latin typeface="Microsoft JhengHei"/>
                <a:cs typeface="Microsoft JhengHei"/>
              </a:rPr>
              <a:t>腎臟科KADIGO治療指引 建議可做為輔助治療項目</a:t>
            </a:r>
            <a:endParaRPr sz="1500" dirty="0">
              <a:latin typeface="Microsoft JhengHei"/>
              <a:cs typeface="Microsoft JhengHe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127903" y="1302873"/>
            <a:ext cx="5412010" cy="4770657"/>
            <a:chOff x="3657908" y="1436779"/>
            <a:chExt cx="6329045" cy="5260975"/>
          </a:xfrm>
        </p:grpSpPr>
        <p:sp>
          <p:nvSpPr>
            <p:cNvPr id="10" name="object 10"/>
            <p:cNvSpPr/>
            <p:nvPr/>
          </p:nvSpPr>
          <p:spPr>
            <a:xfrm>
              <a:off x="8832735" y="5690184"/>
              <a:ext cx="1139190" cy="654050"/>
            </a:xfrm>
            <a:custGeom>
              <a:avLst/>
              <a:gdLst/>
              <a:ahLst/>
              <a:cxnLst/>
              <a:rect l="l" t="t" r="r" b="b"/>
              <a:pathLst>
                <a:path w="1139190" h="654050">
                  <a:moveTo>
                    <a:pt x="0" y="0"/>
                  </a:moveTo>
                  <a:lnTo>
                    <a:pt x="1138731" y="0"/>
                  </a:lnTo>
                  <a:lnTo>
                    <a:pt x="1138731" y="653591"/>
                  </a:lnTo>
                  <a:lnTo>
                    <a:pt x="0" y="653591"/>
                  </a:lnTo>
                  <a:lnTo>
                    <a:pt x="0" y="0"/>
                  </a:lnTo>
                  <a:close/>
                </a:path>
              </a:pathLst>
            </a:custGeom>
            <a:ln w="3032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29113" y="6502114"/>
              <a:ext cx="222885" cy="180340"/>
            </a:xfrm>
            <a:custGeom>
              <a:avLst/>
              <a:gdLst/>
              <a:ahLst/>
              <a:cxnLst/>
              <a:rect l="l" t="t" r="r" b="b"/>
              <a:pathLst>
                <a:path w="222885" h="180340">
                  <a:moveTo>
                    <a:pt x="0" y="0"/>
                  </a:moveTo>
                  <a:lnTo>
                    <a:pt x="222355" y="0"/>
                  </a:lnTo>
                  <a:lnTo>
                    <a:pt x="222355" y="180242"/>
                  </a:lnTo>
                  <a:lnTo>
                    <a:pt x="0" y="180242"/>
                  </a:lnTo>
                  <a:lnTo>
                    <a:pt x="0" y="0"/>
                  </a:lnTo>
                  <a:close/>
                </a:path>
              </a:pathLst>
            </a:custGeom>
            <a:ln w="3032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76570" y="1451940"/>
              <a:ext cx="933450" cy="654050"/>
            </a:xfrm>
            <a:custGeom>
              <a:avLst/>
              <a:gdLst/>
              <a:ahLst/>
              <a:cxnLst/>
              <a:rect l="l" t="t" r="r" b="b"/>
              <a:pathLst>
                <a:path w="933450" h="654050">
                  <a:moveTo>
                    <a:pt x="0" y="0"/>
                  </a:moveTo>
                  <a:lnTo>
                    <a:pt x="933221" y="0"/>
                  </a:lnTo>
                  <a:lnTo>
                    <a:pt x="933221" y="653591"/>
                  </a:lnTo>
                  <a:lnTo>
                    <a:pt x="0" y="653591"/>
                  </a:lnTo>
                  <a:lnTo>
                    <a:pt x="0" y="0"/>
                  </a:lnTo>
                  <a:close/>
                </a:path>
              </a:pathLst>
            </a:custGeom>
            <a:ln w="3032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73068" y="1472158"/>
              <a:ext cx="933450" cy="652145"/>
            </a:xfrm>
            <a:custGeom>
              <a:avLst/>
              <a:gdLst/>
              <a:ahLst/>
              <a:cxnLst/>
              <a:rect l="l" t="t" r="r" b="b"/>
              <a:pathLst>
                <a:path w="933450" h="652144">
                  <a:moveTo>
                    <a:pt x="0" y="0"/>
                  </a:moveTo>
                  <a:lnTo>
                    <a:pt x="933221" y="0"/>
                  </a:lnTo>
                  <a:lnTo>
                    <a:pt x="933221" y="651906"/>
                  </a:lnTo>
                  <a:lnTo>
                    <a:pt x="0" y="651906"/>
                  </a:lnTo>
                  <a:lnTo>
                    <a:pt x="0" y="0"/>
                  </a:lnTo>
                  <a:close/>
                </a:path>
              </a:pathLst>
            </a:custGeom>
            <a:ln w="3032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948845" y="5669965"/>
              <a:ext cx="1139190" cy="654050"/>
            </a:xfrm>
            <a:custGeom>
              <a:avLst/>
              <a:gdLst/>
              <a:ahLst/>
              <a:cxnLst/>
              <a:rect l="l" t="t" r="r" b="b"/>
              <a:pathLst>
                <a:path w="1139190" h="654050">
                  <a:moveTo>
                    <a:pt x="0" y="0"/>
                  </a:moveTo>
                  <a:lnTo>
                    <a:pt x="1138731" y="0"/>
                  </a:lnTo>
                  <a:lnTo>
                    <a:pt x="1138731" y="653591"/>
                  </a:lnTo>
                  <a:lnTo>
                    <a:pt x="0" y="653591"/>
                  </a:lnTo>
                  <a:lnTo>
                    <a:pt x="0" y="0"/>
                  </a:lnTo>
                  <a:close/>
                </a:path>
              </a:pathLst>
            </a:custGeom>
            <a:ln w="3032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627822" y="5866439"/>
            <a:ext cx="1129425" cy="180518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sz="1100" b="1" spc="-13" dirty="0">
                <a:latin typeface="Calibri"/>
                <a:cs typeface="Calibri"/>
              </a:rPr>
              <a:t>Guideline</a:t>
            </a:r>
            <a:r>
              <a:rPr sz="1100" b="1" spc="18" dirty="0">
                <a:latin typeface="Yu Gothic UI"/>
                <a:cs typeface="Yu Gothic UI"/>
              </a:rPr>
              <a:t>納入建議</a:t>
            </a:r>
            <a:endParaRPr sz="1100" dirty="0">
              <a:latin typeface="Yu Gothic UI"/>
              <a:cs typeface="Yu Gothic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12531" y="1959166"/>
            <a:ext cx="2050341" cy="716082"/>
          </a:xfrm>
          <a:prstGeom prst="rect">
            <a:avLst/>
          </a:prstGeom>
        </p:spPr>
        <p:txBody>
          <a:bodyPr vert="horz" wrap="square" lIns="0" tIns="2783" rIns="0" bIns="0" rtlCol="0">
            <a:spAutoFit/>
          </a:bodyPr>
          <a:lstStyle/>
          <a:p>
            <a:pPr marL="11132" marR="4453">
              <a:lnSpc>
                <a:spcPct val="103499"/>
              </a:lnSpc>
              <a:spcBef>
                <a:spcPts val="22"/>
              </a:spcBef>
            </a:pPr>
            <a:r>
              <a:rPr sz="1500" spc="-4" dirty="0">
                <a:latin typeface="Microsoft JhengHei"/>
                <a:cs typeface="Microsoft JhengHei"/>
              </a:rPr>
              <a:t>美國及歐洲治療指引建議 可用於CHD/HF二次預防</a:t>
            </a:r>
            <a:endParaRPr sz="1500" dirty="0">
              <a:latin typeface="Microsoft JhengHei"/>
              <a:cs typeface="Microsoft JhengHe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30196" y="5853541"/>
            <a:ext cx="1865724" cy="472906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sz="1500" spc="-4" dirty="0">
                <a:latin typeface="Microsoft JhengHei"/>
                <a:cs typeface="Microsoft JhengHei"/>
              </a:rPr>
              <a:t>澳洲風濕免疫協會建議</a:t>
            </a:r>
            <a:endParaRPr sz="1500" dirty="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5198" y="519732"/>
            <a:ext cx="6875919" cy="1124008"/>
          </a:xfrm>
          <a:prstGeom prst="rect">
            <a:avLst/>
          </a:prstGeom>
        </p:spPr>
        <p:txBody>
          <a:bodyPr vert="horz" wrap="square" lIns="0" tIns="55101" rIns="0" bIns="0" rtlCol="0">
            <a:spAutoFit/>
          </a:bodyPr>
          <a:lstStyle/>
          <a:p>
            <a:pPr marL="11132" marR="4453" algn="just">
              <a:lnSpc>
                <a:spcPct val="89000"/>
              </a:lnSpc>
              <a:spcBef>
                <a:spcPts val="434"/>
              </a:spcBef>
            </a:pPr>
            <a:r>
              <a:rPr sz="2600" spc="-26" dirty="0">
                <a:solidFill>
                  <a:srgbClr val="000000"/>
                </a:solidFill>
                <a:latin typeface="Microsoft JhengHei"/>
                <a:cs typeface="Microsoft JhengHei"/>
              </a:rPr>
              <a:t>歐洲臨床營養與代謝學會</a:t>
            </a:r>
            <a:r>
              <a:rPr sz="2600" spc="-9" dirty="0">
                <a:solidFill>
                  <a:srgbClr val="000000"/>
                </a:solidFill>
                <a:latin typeface="Microsoft JhengHei"/>
                <a:cs typeface="Microsoft JhengHei"/>
              </a:rPr>
              <a:t>(</a:t>
            </a:r>
            <a:r>
              <a:rPr sz="2600" spc="-13" dirty="0">
                <a:solidFill>
                  <a:srgbClr val="000000"/>
                </a:solidFill>
                <a:latin typeface="Microsoft JhengHei"/>
                <a:cs typeface="Microsoft JhengHei"/>
              </a:rPr>
              <a:t>E</a:t>
            </a:r>
            <a:r>
              <a:rPr sz="2600" spc="-18" dirty="0">
                <a:solidFill>
                  <a:srgbClr val="000000"/>
                </a:solidFill>
                <a:latin typeface="Microsoft JhengHei"/>
                <a:cs typeface="Microsoft JhengHei"/>
              </a:rPr>
              <a:t>SP</a:t>
            </a:r>
            <a:r>
              <a:rPr sz="2600" spc="-13" dirty="0">
                <a:solidFill>
                  <a:srgbClr val="000000"/>
                </a:solidFill>
                <a:latin typeface="Microsoft JhengHei"/>
                <a:cs typeface="Microsoft JhengHei"/>
              </a:rPr>
              <a:t>E</a:t>
            </a:r>
            <a:r>
              <a:rPr sz="2600" spc="-18" dirty="0">
                <a:solidFill>
                  <a:srgbClr val="000000"/>
                </a:solidFill>
                <a:latin typeface="Microsoft JhengHei"/>
                <a:cs typeface="Microsoft JhengHei"/>
              </a:rPr>
              <a:t>N</a:t>
            </a:r>
            <a:r>
              <a:rPr sz="2600" spc="-9" dirty="0">
                <a:solidFill>
                  <a:srgbClr val="000000"/>
                </a:solidFill>
                <a:latin typeface="Microsoft JhengHei"/>
                <a:cs typeface="Microsoft JhengHei"/>
              </a:rPr>
              <a:t>)</a:t>
            </a:r>
            <a:r>
              <a:rPr sz="2600" spc="-22" dirty="0">
                <a:solidFill>
                  <a:srgbClr val="000000"/>
                </a:solidFill>
                <a:latin typeface="Microsoft JhengHei"/>
                <a:cs typeface="Microsoft JhengHei"/>
              </a:rPr>
              <a:t>2017</a:t>
            </a:r>
            <a:r>
              <a:rPr sz="2600" spc="-26" dirty="0">
                <a:solidFill>
                  <a:srgbClr val="000000"/>
                </a:solidFill>
                <a:latin typeface="Microsoft JhengHei"/>
                <a:cs typeface="Microsoft JhengHei"/>
              </a:rPr>
              <a:t>年癌症</a:t>
            </a:r>
            <a:r>
              <a:rPr sz="2600" dirty="0">
                <a:solidFill>
                  <a:srgbClr val="000000"/>
                </a:solidFill>
                <a:latin typeface="Microsoft JhengHei"/>
                <a:cs typeface="Microsoft JhengHei"/>
              </a:rPr>
              <a:t>營 </a:t>
            </a:r>
            <a:r>
              <a:rPr sz="2600" spc="-26" dirty="0">
                <a:solidFill>
                  <a:srgbClr val="000000"/>
                </a:solidFill>
                <a:latin typeface="Microsoft JhengHei"/>
                <a:cs typeface="Microsoft JhengHei"/>
              </a:rPr>
              <a:t>養指南建議，術前</a:t>
            </a:r>
            <a:r>
              <a:rPr sz="2600" spc="-22" dirty="0">
                <a:solidFill>
                  <a:srgbClr val="000000"/>
                </a:solidFill>
                <a:latin typeface="Microsoft JhengHei"/>
                <a:cs typeface="Microsoft JhengHei"/>
              </a:rPr>
              <a:t>7</a:t>
            </a:r>
            <a:r>
              <a:rPr sz="2600" spc="-26" dirty="0">
                <a:solidFill>
                  <a:srgbClr val="000000"/>
                </a:solidFill>
                <a:latin typeface="Microsoft JhengHei"/>
                <a:cs typeface="Microsoft JhengHei"/>
              </a:rPr>
              <a:t>天補充</a:t>
            </a:r>
            <a:r>
              <a:rPr sz="2600" u="heavy" spc="-13" dirty="0">
                <a:solidFill>
                  <a:srgbClr val="C35911"/>
                </a:solidFill>
                <a:uFill>
                  <a:solidFill>
                    <a:srgbClr val="C35911"/>
                  </a:solidFill>
                </a:uFill>
                <a:latin typeface="Microsoft JhengHei"/>
                <a:cs typeface="Microsoft JhengHei"/>
              </a:rPr>
              <a:t>N-3 fatty acids </a:t>
            </a:r>
            <a:r>
              <a:rPr sz="2600" u="heavy" spc="-18" dirty="0">
                <a:solidFill>
                  <a:srgbClr val="C35911"/>
                </a:solidFill>
                <a:uFill>
                  <a:solidFill>
                    <a:srgbClr val="C35911"/>
                  </a:solidFill>
                </a:uFill>
                <a:latin typeface="Microsoft JhengHei"/>
                <a:cs typeface="Microsoft JhengHei"/>
              </a:rPr>
              <a:t>(1~2 </a:t>
            </a:r>
            <a:r>
              <a:rPr sz="2600" spc="-644" dirty="0">
                <a:solidFill>
                  <a:srgbClr val="C35911"/>
                </a:solidFill>
                <a:latin typeface="Microsoft JhengHei"/>
                <a:cs typeface="Microsoft JhengHei"/>
              </a:rPr>
              <a:t> </a:t>
            </a:r>
            <a:r>
              <a:rPr sz="2600" u="heavy" spc="-13" dirty="0">
                <a:solidFill>
                  <a:srgbClr val="C35911"/>
                </a:solidFill>
                <a:uFill>
                  <a:solidFill>
                    <a:srgbClr val="C35911"/>
                  </a:solidFill>
                </a:uFill>
                <a:latin typeface="Microsoft JhengHei"/>
                <a:cs typeface="Microsoft JhengHei"/>
              </a:rPr>
              <a:t>g/day)</a:t>
            </a:r>
            <a:r>
              <a:rPr sz="2600" spc="-26" dirty="0">
                <a:solidFill>
                  <a:srgbClr val="000000"/>
                </a:solidFill>
                <a:latin typeface="Microsoft JhengHei"/>
                <a:cs typeface="Microsoft JhengHei"/>
              </a:rPr>
              <a:t>更有利預後</a:t>
            </a:r>
            <a:endParaRPr sz="2600" dirty="0">
              <a:latin typeface="Microsoft JhengHei"/>
              <a:cs typeface="Microsoft JhengHe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93836" y="1912351"/>
            <a:ext cx="5358797" cy="4657797"/>
            <a:chOff x="1863902" y="2108898"/>
            <a:chExt cx="6266815" cy="51365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32340" y="2108898"/>
              <a:ext cx="4365249" cy="28030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63902" y="4900145"/>
              <a:ext cx="6266395" cy="2344839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2286000" y="3105835"/>
            <a:ext cx="4786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pc="20" dirty="0" smtClean="0">
                <a:solidFill>
                  <a:srgbClr val="000000"/>
                </a:solidFill>
                <a:latin typeface="Microsoft JhengHei"/>
                <a:cs typeface="Microsoft JhengHei"/>
              </a:rPr>
              <a:t>澳洲風濕免疫學會建議 </a:t>
            </a:r>
            <a:r>
              <a:rPr lang="zh-TW" altLang="en-US" spc="25" dirty="0" smtClean="0">
                <a:solidFill>
                  <a:srgbClr val="000000"/>
                </a:solidFill>
                <a:latin typeface="Microsoft JhengHei"/>
                <a:cs typeface="Microsoft JhengHei"/>
              </a:rPr>
              <a:t> </a:t>
            </a:r>
            <a:r>
              <a:rPr lang="zh-TW" altLang="en-US" spc="20" dirty="0" smtClean="0">
                <a:solidFill>
                  <a:srgbClr val="000000"/>
                </a:solidFill>
                <a:latin typeface="Microsoft JhengHei"/>
                <a:cs typeface="Microsoft JhengHei"/>
              </a:rPr>
              <a:t>魚油可用於關節炎輔助治療</a:t>
            </a:r>
            <a:endParaRPr lang="zh-TW" altLang="en-US" dirty="0"/>
          </a:p>
        </p:txBody>
      </p:sp>
      <p:grpSp>
        <p:nvGrpSpPr>
          <p:cNvPr id="11" name="object 2"/>
          <p:cNvGrpSpPr/>
          <p:nvPr/>
        </p:nvGrpSpPr>
        <p:grpSpPr>
          <a:xfrm>
            <a:off x="214282" y="0"/>
            <a:ext cx="9702800" cy="7277100"/>
            <a:chOff x="482600" y="139705"/>
            <a:chExt cx="9702800" cy="7277100"/>
          </a:xfrm>
        </p:grpSpPr>
        <p:pic>
          <p:nvPicPr>
            <p:cNvPr id="12" name="object 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2600" y="139705"/>
              <a:ext cx="9702800" cy="7277100"/>
            </a:xfrm>
            <a:prstGeom prst="rect">
              <a:avLst/>
            </a:prstGeom>
          </p:spPr>
        </p:pic>
        <p:pic>
          <p:nvPicPr>
            <p:cNvPr id="13" name="object 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1022" y="1933727"/>
              <a:ext cx="9694379" cy="3613264"/>
            </a:xfrm>
            <a:prstGeom prst="rect">
              <a:avLst/>
            </a:prstGeom>
          </p:spPr>
        </p:pic>
        <p:pic>
          <p:nvPicPr>
            <p:cNvPr id="14" name="object 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42420" y="5525101"/>
              <a:ext cx="4830165" cy="1891703"/>
            </a:xfrm>
            <a:prstGeom prst="rect">
              <a:avLst/>
            </a:prstGeom>
          </p:spPr>
        </p:pic>
      </p:grpSp>
      <p:grpSp>
        <p:nvGrpSpPr>
          <p:cNvPr id="15" name="object 2"/>
          <p:cNvGrpSpPr/>
          <p:nvPr/>
        </p:nvGrpSpPr>
        <p:grpSpPr>
          <a:xfrm>
            <a:off x="214282" y="-142900"/>
            <a:ext cx="9702801" cy="7348537"/>
            <a:chOff x="482600" y="68267"/>
            <a:chExt cx="9702801" cy="7348537"/>
          </a:xfrm>
        </p:grpSpPr>
        <p:pic>
          <p:nvPicPr>
            <p:cNvPr id="16" name="object 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2600" y="68267"/>
              <a:ext cx="9702800" cy="7277100"/>
            </a:xfrm>
            <a:prstGeom prst="rect">
              <a:avLst/>
            </a:prstGeom>
          </p:spPr>
        </p:pic>
        <p:pic>
          <p:nvPicPr>
            <p:cNvPr id="17" name="object 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1022" y="1933727"/>
              <a:ext cx="9694379" cy="3613264"/>
            </a:xfrm>
            <a:prstGeom prst="rect">
              <a:avLst/>
            </a:prstGeom>
          </p:spPr>
        </p:pic>
        <p:pic>
          <p:nvPicPr>
            <p:cNvPr id="18" name="object 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42420" y="5525101"/>
              <a:ext cx="4830165" cy="1891703"/>
            </a:xfrm>
            <a:prstGeom prst="rect">
              <a:avLst/>
            </a:prstGeom>
          </p:spPr>
        </p:pic>
      </p:grpSp>
      <p:sp>
        <p:nvSpPr>
          <p:cNvPr id="19" name="矩形 18"/>
          <p:cNvSpPr/>
          <p:nvPr/>
        </p:nvSpPr>
        <p:spPr>
          <a:xfrm>
            <a:off x="1857356" y="357166"/>
            <a:ext cx="642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pc="20" dirty="0" smtClean="0">
                <a:solidFill>
                  <a:srgbClr val="000000"/>
                </a:solidFill>
                <a:latin typeface="Microsoft JhengHei"/>
                <a:cs typeface="Microsoft JhengHei"/>
              </a:rPr>
              <a:t>澳洲風濕免疫學會建議 </a:t>
            </a:r>
            <a:r>
              <a:rPr lang="zh-TW" altLang="en-US" spc="25" dirty="0" smtClean="0">
                <a:solidFill>
                  <a:srgbClr val="000000"/>
                </a:solidFill>
                <a:latin typeface="Microsoft JhengHei"/>
                <a:cs typeface="Microsoft JhengHei"/>
              </a:rPr>
              <a:t> </a:t>
            </a:r>
            <a:r>
              <a:rPr lang="zh-TW" altLang="en-US" spc="20" dirty="0" smtClean="0">
                <a:solidFill>
                  <a:srgbClr val="000000"/>
                </a:solidFill>
                <a:latin typeface="Microsoft JhengHei"/>
                <a:cs typeface="Microsoft JhengHei"/>
              </a:rPr>
              <a:t>魚油可用於關節炎輔助治療</a:t>
            </a:r>
            <a:endParaRPr lang="zh-TW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0564" y="539893"/>
            <a:ext cx="6546321" cy="1026903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sz="3300" b="1" spc="18" dirty="0">
                <a:solidFill>
                  <a:srgbClr val="3F3F3F"/>
                </a:solidFill>
                <a:latin typeface="Microsoft JhengHei"/>
                <a:cs typeface="Microsoft JhengHei"/>
              </a:rPr>
              <a:t>關節炎患者服用藥品級魚油的建</a:t>
            </a:r>
            <a:r>
              <a:rPr sz="3300" b="1" dirty="0">
                <a:solidFill>
                  <a:srgbClr val="3F3F3F"/>
                </a:solidFill>
                <a:latin typeface="Microsoft JhengHei"/>
                <a:cs typeface="Microsoft JhengHei"/>
              </a:rPr>
              <a:t>議</a:t>
            </a:r>
            <a:r>
              <a:rPr sz="3300" b="1" spc="-70" dirty="0">
                <a:solidFill>
                  <a:srgbClr val="3F3F3F"/>
                </a:solidFill>
                <a:latin typeface="Microsoft JhengHei"/>
                <a:cs typeface="Microsoft JhengHei"/>
              </a:rPr>
              <a:t> </a:t>
            </a:r>
            <a:r>
              <a:rPr sz="3300" b="1" dirty="0">
                <a:solidFill>
                  <a:srgbClr val="3F3F3F"/>
                </a:solidFill>
                <a:latin typeface="Microsoft JhengHei"/>
                <a:cs typeface="Microsoft JhengHei"/>
              </a:rPr>
              <a:t>?</a:t>
            </a:r>
            <a:endParaRPr sz="3300" dirty="0">
              <a:latin typeface="Microsoft JhengHei"/>
              <a:cs typeface="Microsoft JhengHe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4128" y="5837051"/>
            <a:ext cx="2079734" cy="71666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46525" y="2810548"/>
            <a:ext cx="5701251" cy="277244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069845" y="1992792"/>
            <a:ext cx="4841324" cy="907899"/>
          </a:xfrm>
          <a:prstGeom prst="rect">
            <a:avLst/>
          </a:prstGeom>
        </p:spPr>
        <p:txBody>
          <a:bodyPr vert="horz" wrap="square" lIns="0" tIns="22819" rIns="0" bIns="0" rtlCol="0">
            <a:spAutoFit/>
          </a:bodyPr>
          <a:lstStyle/>
          <a:p>
            <a:pPr marL="28385" marR="4453" indent="-17810">
              <a:lnSpc>
                <a:spcPts val="2296"/>
              </a:lnSpc>
              <a:spcBef>
                <a:spcPts val="179"/>
              </a:spcBef>
            </a:pPr>
            <a:r>
              <a:rPr sz="1900" b="1" spc="22" dirty="0">
                <a:solidFill>
                  <a:srgbClr val="8E4121"/>
                </a:solidFill>
                <a:latin typeface="Microsoft JhengHei"/>
                <a:cs typeface="Microsoft JhengHei"/>
              </a:rPr>
              <a:t>澳洲風濕免疫學會建議，每日</a:t>
            </a:r>
            <a:r>
              <a:rPr sz="1900" b="1" spc="9" dirty="0">
                <a:solidFill>
                  <a:srgbClr val="8E4121"/>
                </a:solidFill>
                <a:latin typeface="Microsoft JhengHei"/>
                <a:cs typeface="Microsoft JhengHei"/>
              </a:rPr>
              <a:t>2.7g</a:t>
            </a:r>
            <a:r>
              <a:rPr sz="1900" b="1" spc="-57" dirty="0">
                <a:solidFill>
                  <a:srgbClr val="8E4121"/>
                </a:solidFill>
                <a:latin typeface="Microsoft JhengHei"/>
                <a:cs typeface="Microsoft JhengHei"/>
              </a:rPr>
              <a:t> </a:t>
            </a:r>
            <a:r>
              <a:rPr sz="1900" b="1" spc="13" dirty="0">
                <a:solidFill>
                  <a:srgbClr val="8E4121"/>
                </a:solidFill>
                <a:latin typeface="Microsoft JhengHei"/>
                <a:cs typeface="Microsoft JhengHei"/>
              </a:rPr>
              <a:t>Omega-3 </a:t>
            </a:r>
            <a:r>
              <a:rPr sz="1900" b="1" spc="-469" dirty="0">
                <a:solidFill>
                  <a:srgbClr val="8E4121"/>
                </a:solidFill>
                <a:latin typeface="Microsoft JhengHei"/>
                <a:cs typeface="Microsoft JhengHei"/>
              </a:rPr>
              <a:t> </a:t>
            </a:r>
            <a:r>
              <a:rPr sz="1900" b="1" spc="9" dirty="0">
                <a:solidFill>
                  <a:srgbClr val="8E4121"/>
                </a:solidFill>
                <a:latin typeface="Microsoft JhengHei"/>
                <a:cs typeface="Microsoft JhengHei"/>
              </a:rPr>
              <a:t>(2</a:t>
            </a:r>
            <a:r>
              <a:rPr sz="1900" b="1" spc="22" dirty="0">
                <a:solidFill>
                  <a:srgbClr val="8E4121"/>
                </a:solidFill>
                <a:latin typeface="Microsoft JhengHei"/>
                <a:cs typeface="Microsoft JhengHei"/>
              </a:rPr>
              <a:t>顆以上藥品級魚油</a:t>
            </a:r>
            <a:r>
              <a:rPr sz="1900" b="1" spc="9" dirty="0">
                <a:solidFill>
                  <a:srgbClr val="8E4121"/>
                </a:solidFill>
                <a:latin typeface="Microsoft JhengHei"/>
                <a:cs typeface="Microsoft JhengHei"/>
              </a:rPr>
              <a:t>)</a:t>
            </a:r>
            <a:r>
              <a:rPr sz="1900" b="1" spc="22" dirty="0">
                <a:solidFill>
                  <a:srgbClr val="8E4121"/>
                </a:solidFill>
                <a:latin typeface="Microsoft JhengHei"/>
                <a:cs typeface="Microsoft JhengHei"/>
              </a:rPr>
              <a:t>能有效改善關節炎症狀</a:t>
            </a:r>
            <a:r>
              <a:rPr sz="1900" b="1" dirty="0">
                <a:solidFill>
                  <a:srgbClr val="8E4121"/>
                </a:solidFill>
                <a:latin typeface="Microsoft JhengHei"/>
                <a:cs typeface="Microsoft JhengHei"/>
              </a:rPr>
              <a:t>!</a:t>
            </a:r>
            <a:endParaRPr sz="1900" dirty="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317</Words>
  <Application>Microsoft Office PowerPoint</Application>
  <PresentationFormat>如螢幕大小 (4:3)</PresentationFormat>
  <Paragraphs>89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佈景主題</vt:lpstr>
      <vt:lpstr>投影片 1</vt:lpstr>
      <vt:lpstr>高危險群病人（如有急性冠狀動脈 症候群病史、心導管介入治療，冠 狀動脈粥狀硬化等）藥物治療給付 條件，從LDL-C 100mg/dL下修至 70mg/dL</vt:lpstr>
      <vt:lpstr>觀察型研究顯示 : Omega-3攝取不足 與心血管疾病致死率呈正相關</vt:lpstr>
      <vt:lpstr>2017版台灣血脂治療指引</vt:lpstr>
      <vt:lpstr>Vital Trial 美國國家衛生研究院2012年開始進行Omega-3及D3對 於Cancer/CVD和其他疾病的Primary Prevention研究</vt:lpstr>
      <vt:lpstr>Omega-3在過往動物實驗與小型臨床試驗已看到 對於心血管疾病及癌症預防可能有幫助</vt:lpstr>
      <vt:lpstr>投影片 7</vt:lpstr>
      <vt:lpstr>歐洲臨床營養與代謝學會(ESPEN)2017年癌症營 養指南建議，術前7天補充N-3 fatty acids (1~2  g/day)更有利預後</vt:lpstr>
      <vt:lpstr>投影片 9</vt:lpstr>
      <vt:lpstr>投影片 10</vt:lpstr>
      <vt:lpstr>美國乾眼症Guideline將 Omega-3列為治療選項之一</vt:lpstr>
      <vt:lpstr>投影片 12</vt:lpstr>
      <vt:lpstr>美國憂鬱症Guideline將 Omega-3列為治療輔助選項之一</vt:lpstr>
      <vt:lpstr>憂鬱症患者服用藥品級魚油的建議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21</cp:revision>
  <dcterms:created xsi:type="dcterms:W3CDTF">2021-09-16T03:20:29Z</dcterms:created>
  <dcterms:modified xsi:type="dcterms:W3CDTF">2021-09-24T08:39:38Z</dcterms:modified>
</cp:coreProperties>
</file>