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49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3193B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2021/9/19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2021/9/19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2021/9/19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2021/9/19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2021/9/19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2021/9/19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2021/9/19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png"/><Relationship Id="rId9" Type="http://schemas.openxmlformats.org/officeDocument/2006/relationships/image" Target="../media/image10.jpeg"/><Relationship Id="rId14" Type="http://schemas.openxmlformats.org/officeDocument/2006/relationships/image" Target="../media/image1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55198" y="575958"/>
            <a:ext cx="6956281" cy="993020"/>
          </a:xfrm>
          <a:prstGeom prst="rect">
            <a:avLst/>
          </a:prstGeom>
        </p:spPr>
        <p:txBody>
          <a:bodyPr vert="horz" wrap="square" lIns="0" tIns="69016" rIns="0" bIns="0" rtlCol="0">
            <a:spAutoFit/>
          </a:bodyPr>
          <a:lstStyle/>
          <a:p>
            <a:pPr marL="11132" marR="4453">
              <a:lnSpc>
                <a:spcPts val="3594"/>
              </a:lnSpc>
              <a:spcBef>
                <a:spcPts val="543"/>
              </a:spcBef>
            </a:pPr>
            <a:r>
              <a:rPr sz="3300" spc="18" dirty="0">
                <a:solidFill>
                  <a:srgbClr val="000000"/>
                </a:solidFill>
                <a:latin typeface="Microsoft JhengHei"/>
                <a:cs typeface="Microsoft JhengHei"/>
              </a:rPr>
              <a:t>臨床實驗證</a:t>
            </a:r>
            <a:r>
              <a:rPr sz="3300" spc="13" dirty="0">
                <a:solidFill>
                  <a:srgbClr val="000000"/>
                </a:solidFill>
                <a:latin typeface="Microsoft JhengHei"/>
                <a:cs typeface="Microsoft JhengHei"/>
              </a:rPr>
              <a:t>明80%</a:t>
            </a:r>
            <a:r>
              <a:rPr sz="3300" spc="18" dirty="0">
                <a:solidFill>
                  <a:srgbClr val="000000"/>
                </a:solidFill>
                <a:latin typeface="Microsoft JhengHei"/>
                <a:cs typeface="Microsoft JhengHei"/>
              </a:rPr>
              <a:t>以</a:t>
            </a:r>
            <a:r>
              <a:rPr sz="3300" spc="13" dirty="0">
                <a:solidFill>
                  <a:srgbClr val="000000"/>
                </a:solidFill>
                <a:latin typeface="Microsoft JhengHei"/>
                <a:cs typeface="Microsoft JhengHei"/>
              </a:rPr>
              <a:t>上</a:t>
            </a:r>
            <a:r>
              <a:rPr sz="3300" spc="4" dirty="0">
                <a:solidFill>
                  <a:srgbClr val="000000"/>
                </a:solidFill>
                <a:latin typeface="Microsoft JhengHei"/>
                <a:cs typeface="Microsoft JhengHei"/>
              </a:rPr>
              <a:t>E</a:t>
            </a:r>
            <a:r>
              <a:rPr sz="3300" spc="9" dirty="0">
                <a:solidFill>
                  <a:srgbClr val="000000"/>
                </a:solidFill>
                <a:latin typeface="Microsoft JhengHei"/>
                <a:cs typeface="Microsoft JhengHei"/>
              </a:rPr>
              <a:t>PA</a:t>
            </a:r>
            <a:r>
              <a:rPr sz="3300" spc="4" dirty="0">
                <a:solidFill>
                  <a:srgbClr val="000000"/>
                </a:solidFill>
                <a:latin typeface="Microsoft JhengHei"/>
                <a:cs typeface="Microsoft JhengHei"/>
              </a:rPr>
              <a:t>/</a:t>
            </a:r>
            <a:r>
              <a:rPr sz="3300" spc="9" dirty="0">
                <a:solidFill>
                  <a:srgbClr val="000000"/>
                </a:solidFill>
                <a:latin typeface="Microsoft JhengHei"/>
                <a:cs typeface="Microsoft JhengHei"/>
              </a:rPr>
              <a:t>D</a:t>
            </a:r>
            <a:r>
              <a:rPr sz="3300" spc="13" dirty="0">
                <a:solidFill>
                  <a:srgbClr val="000000"/>
                </a:solidFill>
                <a:latin typeface="Microsoft JhengHei"/>
                <a:cs typeface="Microsoft JhengHei"/>
              </a:rPr>
              <a:t>H</a:t>
            </a:r>
            <a:r>
              <a:rPr sz="3300" spc="9" dirty="0">
                <a:solidFill>
                  <a:srgbClr val="000000"/>
                </a:solidFill>
                <a:latin typeface="Microsoft JhengHei"/>
                <a:cs typeface="Microsoft JhengHei"/>
              </a:rPr>
              <a:t>A</a:t>
            </a:r>
            <a:r>
              <a:rPr sz="3300" spc="18" dirty="0">
                <a:solidFill>
                  <a:srgbClr val="000000"/>
                </a:solidFill>
                <a:latin typeface="Microsoft JhengHei"/>
                <a:cs typeface="Microsoft JhengHei"/>
              </a:rPr>
              <a:t>濃度 才有降血脂能力</a:t>
            </a:r>
            <a:endParaRPr sz="3300" dirty="0">
              <a:latin typeface="Microsoft JhengHei"/>
              <a:cs typeface="Microsoft JhengHe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54778" y="2431715"/>
            <a:ext cx="5162528" cy="3226115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718567" y="6241414"/>
            <a:ext cx="4654535" cy="411350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11132">
              <a:spcBef>
                <a:spcPts val="88"/>
              </a:spcBef>
            </a:pPr>
            <a:r>
              <a:rPr sz="1300" spc="-9" dirty="0">
                <a:latin typeface="Calibri"/>
                <a:cs typeface="Calibri"/>
              </a:rPr>
              <a:t>Prostaglandins,</a:t>
            </a:r>
            <a:r>
              <a:rPr sz="1300" spc="-18" dirty="0">
                <a:latin typeface="Calibri"/>
                <a:cs typeface="Calibri"/>
              </a:rPr>
              <a:t> </a:t>
            </a:r>
            <a:r>
              <a:rPr sz="1300" spc="-13" dirty="0">
                <a:latin typeface="Calibri"/>
                <a:cs typeface="Calibri"/>
              </a:rPr>
              <a:t>Leukotrienes </a:t>
            </a:r>
            <a:r>
              <a:rPr sz="1300" spc="-4" dirty="0">
                <a:latin typeface="Calibri"/>
                <a:cs typeface="Calibri"/>
              </a:rPr>
              <a:t>and</a:t>
            </a:r>
            <a:r>
              <a:rPr sz="1300" spc="-13" dirty="0">
                <a:latin typeface="Calibri"/>
                <a:cs typeface="Calibri"/>
              </a:rPr>
              <a:t> </a:t>
            </a:r>
            <a:r>
              <a:rPr sz="1300" spc="-4" dirty="0">
                <a:latin typeface="Calibri"/>
                <a:cs typeface="Calibri"/>
              </a:rPr>
              <a:t>Essential</a:t>
            </a:r>
            <a:r>
              <a:rPr sz="1300" spc="-9" dirty="0">
                <a:latin typeface="Calibri"/>
                <a:cs typeface="Calibri"/>
              </a:rPr>
              <a:t> </a:t>
            </a:r>
            <a:r>
              <a:rPr sz="1300" spc="-18" dirty="0">
                <a:latin typeface="Calibri"/>
                <a:cs typeface="Calibri"/>
              </a:rPr>
              <a:t>Fatty</a:t>
            </a:r>
            <a:r>
              <a:rPr sz="1300" spc="-13" dirty="0">
                <a:latin typeface="Calibri"/>
                <a:cs typeface="Calibri"/>
              </a:rPr>
              <a:t> </a:t>
            </a:r>
            <a:r>
              <a:rPr sz="1300" spc="-9" dirty="0">
                <a:latin typeface="Calibri"/>
                <a:cs typeface="Calibri"/>
              </a:rPr>
              <a:t>Acids</a:t>
            </a:r>
            <a:r>
              <a:rPr sz="1300" spc="-13" dirty="0">
                <a:latin typeface="Calibri"/>
                <a:cs typeface="Calibri"/>
              </a:rPr>
              <a:t> </a:t>
            </a:r>
            <a:r>
              <a:rPr sz="1300" spc="-4" dirty="0">
                <a:latin typeface="Calibri"/>
                <a:cs typeface="Calibri"/>
              </a:rPr>
              <a:t>75</a:t>
            </a:r>
            <a:r>
              <a:rPr sz="1300" spc="-13" dirty="0">
                <a:latin typeface="Calibri"/>
                <a:cs typeface="Calibri"/>
              </a:rPr>
              <a:t> </a:t>
            </a:r>
            <a:r>
              <a:rPr sz="1300" spc="-4" dirty="0">
                <a:latin typeface="Calibri"/>
                <a:cs typeface="Calibri"/>
              </a:rPr>
              <a:t>(2006)</a:t>
            </a:r>
            <a:r>
              <a:rPr sz="1300" spc="-13" dirty="0">
                <a:latin typeface="Calibri"/>
                <a:cs typeface="Calibri"/>
              </a:rPr>
              <a:t> </a:t>
            </a:r>
            <a:r>
              <a:rPr sz="1300" spc="-4" dirty="0">
                <a:latin typeface="Calibri"/>
                <a:cs typeface="Calibri"/>
              </a:rPr>
              <a:t>19–24</a:t>
            </a:r>
            <a:endParaRPr sz="13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89214" y="2063272"/>
            <a:ext cx="577201" cy="534461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11132">
              <a:spcBef>
                <a:spcPts val="88"/>
              </a:spcBef>
            </a:pPr>
            <a:r>
              <a:rPr sz="1700" b="1" spc="4" dirty="0">
                <a:latin typeface="Calibri"/>
                <a:cs typeface="Calibri"/>
              </a:rPr>
              <a:t>N=</a:t>
            </a:r>
            <a:r>
              <a:rPr sz="1700" b="1" dirty="0">
                <a:latin typeface="Calibri"/>
                <a:cs typeface="Calibri"/>
              </a:rPr>
              <a:t>111</a:t>
            </a:r>
            <a:endParaRPr sz="17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48823" y="2824275"/>
            <a:ext cx="345886" cy="472906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11132">
              <a:spcBef>
                <a:spcPts val="88"/>
              </a:spcBef>
            </a:pPr>
            <a:r>
              <a:rPr sz="1500" b="1" dirty="0">
                <a:solidFill>
                  <a:srgbClr val="001F60"/>
                </a:solidFill>
                <a:latin typeface="Calibri"/>
                <a:cs typeface="Calibri"/>
              </a:rPr>
              <a:t>5</a:t>
            </a:r>
            <a:r>
              <a:rPr sz="1500" b="1" spc="-4" dirty="0">
                <a:solidFill>
                  <a:srgbClr val="001F60"/>
                </a:solidFill>
                <a:latin typeface="Calibri"/>
                <a:cs typeface="Calibri"/>
              </a:rPr>
              <a:t>.</a:t>
            </a:r>
            <a:r>
              <a:rPr sz="1500" b="1" dirty="0">
                <a:solidFill>
                  <a:srgbClr val="001F60"/>
                </a:solidFill>
                <a:latin typeface="Calibri"/>
                <a:cs typeface="Calibri"/>
              </a:rPr>
              <a:t>1g</a:t>
            </a:r>
            <a:endParaRPr sz="15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93973" y="2824275"/>
            <a:ext cx="345886" cy="472906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11132">
              <a:spcBef>
                <a:spcPts val="88"/>
              </a:spcBef>
            </a:pPr>
            <a:r>
              <a:rPr sz="1500" b="1" dirty="0">
                <a:solidFill>
                  <a:srgbClr val="001F60"/>
                </a:solidFill>
                <a:latin typeface="Calibri"/>
                <a:cs typeface="Calibri"/>
              </a:rPr>
              <a:t>5</a:t>
            </a:r>
            <a:r>
              <a:rPr sz="1500" b="1" spc="-4" dirty="0">
                <a:solidFill>
                  <a:srgbClr val="001F60"/>
                </a:solidFill>
                <a:latin typeface="Calibri"/>
                <a:cs typeface="Calibri"/>
              </a:rPr>
              <a:t>.</a:t>
            </a:r>
            <a:r>
              <a:rPr sz="1500" b="1" dirty="0">
                <a:solidFill>
                  <a:srgbClr val="001F60"/>
                </a:solidFill>
                <a:latin typeface="Calibri"/>
                <a:cs typeface="Calibri"/>
              </a:rPr>
              <a:t>1g</a:t>
            </a:r>
            <a:endParaRPr sz="15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93247" y="2851914"/>
            <a:ext cx="345886" cy="472906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11132">
              <a:spcBef>
                <a:spcPts val="88"/>
              </a:spcBef>
            </a:pPr>
            <a:r>
              <a:rPr sz="1500" b="1" dirty="0">
                <a:solidFill>
                  <a:srgbClr val="001F60"/>
                </a:solidFill>
                <a:latin typeface="Calibri"/>
                <a:cs typeface="Calibri"/>
              </a:rPr>
              <a:t>5</a:t>
            </a:r>
            <a:r>
              <a:rPr sz="1500" b="1" spc="-4" dirty="0">
                <a:solidFill>
                  <a:srgbClr val="001F60"/>
                </a:solidFill>
                <a:latin typeface="Calibri"/>
                <a:cs typeface="Calibri"/>
              </a:rPr>
              <a:t>.</a:t>
            </a:r>
            <a:r>
              <a:rPr sz="1500" b="1" dirty="0">
                <a:solidFill>
                  <a:srgbClr val="001F60"/>
                </a:solidFill>
                <a:latin typeface="Calibri"/>
                <a:cs typeface="Calibri"/>
              </a:rPr>
              <a:t>1g</a:t>
            </a:r>
            <a:endParaRPr sz="15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96069" y="565868"/>
            <a:ext cx="7745793" cy="1026903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11132">
              <a:spcBef>
                <a:spcPts val="88"/>
              </a:spcBef>
            </a:pPr>
            <a:r>
              <a:rPr sz="3300" spc="18" dirty="0">
                <a:solidFill>
                  <a:srgbClr val="000000"/>
                </a:solidFill>
                <a:latin typeface="Microsoft JhengHei"/>
                <a:cs typeface="Microsoft JhengHei"/>
              </a:rPr>
              <a:t>製</a:t>
            </a:r>
            <a:r>
              <a:rPr sz="3300" spc="13" dirty="0">
                <a:solidFill>
                  <a:srgbClr val="000000"/>
                </a:solidFill>
                <a:latin typeface="Microsoft JhengHei"/>
                <a:cs typeface="Microsoft JhengHei"/>
              </a:rPr>
              <a:t>劑</a:t>
            </a:r>
            <a:r>
              <a:rPr sz="3300" spc="4" dirty="0">
                <a:solidFill>
                  <a:srgbClr val="000000"/>
                </a:solidFill>
                <a:latin typeface="Microsoft JhengHei"/>
                <a:cs typeface="Microsoft JhengHei"/>
              </a:rPr>
              <a:t>EPA/DHA</a:t>
            </a:r>
            <a:r>
              <a:rPr sz="3300" spc="18" dirty="0">
                <a:solidFill>
                  <a:srgbClr val="000000"/>
                </a:solidFill>
                <a:latin typeface="Microsoft JhengHei"/>
                <a:cs typeface="Microsoft JhengHei"/>
              </a:rPr>
              <a:t>濃度越低，生體可用</a:t>
            </a:r>
            <a:r>
              <a:rPr sz="3300" spc="13" dirty="0">
                <a:solidFill>
                  <a:srgbClr val="000000"/>
                </a:solidFill>
                <a:latin typeface="Microsoft JhengHei"/>
                <a:cs typeface="Microsoft JhengHei"/>
              </a:rPr>
              <a:t>率</a:t>
            </a:r>
            <a:r>
              <a:rPr sz="3300" spc="18" dirty="0">
                <a:solidFill>
                  <a:srgbClr val="000000"/>
                </a:solidFill>
                <a:latin typeface="Microsoft JhengHei"/>
                <a:cs typeface="Microsoft JhengHei"/>
              </a:rPr>
              <a:t>越低</a:t>
            </a:r>
            <a:endParaRPr sz="3300" dirty="0">
              <a:latin typeface="Microsoft JhengHei"/>
              <a:cs typeface="Microsoft JhengHe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74614" y="1995878"/>
            <a:ext cx="5655753" cy="4018238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718567" y="6357498"/>
            <a:ext cx="4654535" cy="411350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11132">
              <a:spcBef>
                <a:spcPts val="88"/>
              </a:spcBef>
            </a:pPr>
            <a:r>
              <a:rPr sz="1300" spc="-9" dirty="0">
                <a:latin typeface="Calibri"/>
                <a:cs typeface="Calibri"/>
              </a:rPr>
              <a:t>Prostaglandins,</a:t>
            </a:r>
            <a:r>
              <a:rPr sz="1300" spc="-18" dirty="0">
                <a:latin typeface="Calibri"/>
                <a:cs typeface="Calibri"/>
              </a:rPr>
              <a:t> </a:t>
            </a:r>
            <a:r>
              <a:rPr sz="1300" spc="-13" dirty="0">
                <a:latin typeface="Calibri"/>
                <a:cs typeface="Calibri"/>
              </a:rPr>
              <a:t>Leukotrienes </a:t>
            </a:r>
            <a:r>
              <a:rPr sz="1300" spc="-4" dirty="0">
                <a:latin typeface="Calibri"/>
                <a:cs typeface="Calibri"/>
              </a:rPr>
              <a:t>and</a:t>
            </a:r>
            <a:r>
              <a:rPr sz="1300" spc="-13" dirty="0">
                <a:latin typeface="Calibri"/>
                <a:cs typeface="Calibri"/>
              </a:rPr>
              <a:t> </a:t>
            </a:r>
            <a:r>
              <a:rPr sz="1300" spc="-4" dirty="0">
                <a:latin typeface="Calibri"/>
                <a:cs typeface="Calibri"/>
              </a:rPr>
              <a:t>Essential</a:t>
            </a:r>
            <a:r>
              <a:rPr sz="1300" spc="-9" dirty="0">
                <a:latin typeface="Calibri"/>
                <a:cs typeface="Calibri"/>
              </a:rPr>
              <a:t> </a:t>
            </a:r>
            <a:r>
              <a:rPr sz="1300" spc="-18" dirty="0">
                <a:latin typeface="Calibri"/>
                <a:cs typeface="Calibri"/>
              </a:rPr>
              <a:t>Fatty</a:t>
            </a:r>
            <a:r>
              <a:rPr sz="1300" spc="-13" dirty="0">
                <a:latin typeface="Calibri"/>
                <a:cs typeface="Calibri"/>
              </a:rPr>
              <a:t> </a:t>
            </a:r>
            <a:r>
              <a:rPr sz="1300" spc="-9" dirty="0">
                <a:latin typeface="Calibri"/>
                <a:cs typeface="Calibri"/>
              </a:rPr>
              <a:t>Acids</a:t>
            </a:r>
            <a:r>
              <a:rPr sz="1300" spc="-13" dirty="0">
                <a:latin typeface="Calibri"/>
                <a:cs typeface="Calibri"/>
              </a:rPr>
              <a:t> </a:t>
            </a:r>
            <a:r>
              <a:rPr sz="1300" spc="-4" dirty="0">
                <a:latin typeface="Calibri"/>
                <a:cs typeface="Calibri"/>
              </a:rPr>
              <a:t>75</a:t>
            </a:r>
            <a:r>
              <a:rPr sz="1300" spc="-13" dirty="0">
                <a:latin typeface="Calibri"/>
                <a:cs typeface="Calibri"/>
              </a:rPr>
              <a:t> </a:t>
            </a:r>
            <a:r>
              <a:rPr sz="1300" spc="-4" dirty="0">
                <a:latin typeface="Calibri"/>
                <a:cs typeface="Calibri"/>
              </a:rPr>
              <a:t>(2006)</a:t>
            </a:r>
            <a:r>
              <a:rPr sz="1300" spc="-13" dirty="0">
                <a:latin typeface="Calibri"/>
                <a:cs typeface="Calibri"/>
              </a:rPr>
              <a:t> </a:t>
            </a:r>
            <a:r>
              <a:rPr sz="1300" spc="-4" dirty="0">
                <a:latin typeface="Calibri"/>
                <a:cs typeface="Calibri"/>
              </a:rPr>
              <a:t>19–24</a:t>
            </a:r>
            <a:endParaRPr sz="13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55198" y="560341"/>
            <a:ext cx="6437723" cy="1026903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11132">
              <a:spcBef>
                <a:spcPts val="88"/>
              </a:spcBef>
            </a:pPr>
            <a:r>
              <a:rPr sz="3300" spc="4" dirty="0">
                <a:solidFill>
                  <a:srgbClr val="000000"/>
                </a:solidFill>
                <a:latin typeface="Microsoft JhengHei"/>
                <a:cs typeface="Microsoft JhengHei"/>
              </a:rPr>
              <a:t>EPA/DHA</a:t>
            </a:r>
            <a:r>
              <a:rPr sz="3300" spc="18" dirty="0">
                <a:solidFill>
                  <a:srgbClr val="000000"/>
                </a:solidFill>
                <a:latin typeface="Microsoft JhengHei"/>
                <a:cs typeface="Microsoft JhengHei"/>
              </a:rPr>
              <a:t>濃度越低代</a:t>
            </a:r>
            <a:r>
              <a:rPr sz="3300" spc="13" dirty="0">
                <a:solidFill>
                  <a:srgbClr val="000000"/>
                </a:solidFill>
                <a:latin typeface="Microsoft JhengHei"/>
                <a:cs typeface="Microsoft JhengHei"/>
              </a:rPr>
              <a:t>表</a:t>
            </a:r>
            <a:r>
              <a:rPr sz="3300" spc="4" dirty="0">
                <a:solidFill>
                  <a:srgbClr val="000000"/>
                </a:solidFill>
                <a:latin typeface="Microsoft JhengHei"/>
                <a:cs typeface="Microsoft JhengHei"/>
              </a:rPr>
              <a:t>"</a:t>
            </a:r>
            <a:r>
              <a:rPr sz="3300" spc="18" dirty="0">
                <a:solidFill>
                  <a:srgbClr val="000000"/>
                </a:solidFill>
                <a:latin typeface="Microsoft JhengHei"/>
                <a:cs typeface="Microsoft JhengHei"/>
              </a:rPr>
              <a:t>雜</a:t>
            </a:r>
            <a:r>
              <a:rPr sz="3300" spc="13" dirty="0">
                <a:solidFill>
                  <a:srgbClr val="000000"/>
                </a:solidFill>
                <a:latin typeface="Microsoft JhengHei"/>
                <a:cs typeface="Microsoft JhengHei"/>
              </a:rPr>
              <a:t>油</a:t>
            </a:r>
            <a:r>
              <a:rPr sz="3200" spc="-131" dirty="0">
                <a:solidFill>
                  <a:srgbClr val="000000"/>
                </a:solidFill>
                <a:latin typeface="Yu Gothic UI"/>
                <a:cs typeface="Yu Gothic UI"/>
              </a:rPr>
              <a:t>"</a:t>
            </a:r>
            <a:r>
              <a:rPr sz="3300" spc="18" dirty="0">
                <a:solidFill>
                  <a:srgbClr val="000000"/>
                </a:solidFill>
                <a:latin typeface="Microsoft JhengHei"/>
                <a:cs typeface="Microsoft JhengHei"/>
              </a:rPr>
              <a:t>越多</a:t>
            </a:r>
            <a:endParaRPr sz="3300" dirty="0">
              <a:latin typeface="Microsoft JhengHei"/>
              <a:cs typeface="Microsoft JhengHei"/>
            </a:endParaRPr>
          </a:p>
        </p:txBody>
      </p:sp>
      <p:grpSp>
        <p:nvGrpSpPr>
          <p:cNvPr id="20" name="群組 19"/>
          <p:cNvGrpSpPr/>
          <p:nvPr/>
        </p:nvGrpSpPr>
        <p:grpSpPr>
          <a:xfrm>
            <a:off x="601614" y="2811698"/>
            <a:ext cx="7850591" cy="3411150"/>
            <a:chOff x="601614" y="2811698"/>
            <a:chExt cx="7850591" cy="341115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5935" y="2816281"/>
              <a:ext cx="7841751" cy="3401779"/>
            </a:xfrm>
            <a:prstGeom prst="rect">
              <a:avLst/>
            </a:prstGeom>
          </p:spPr>
        </p:pic>
        <p:pic>
          <p:nvPicPr>
            <p:cNvPr id="19" name="圖片 18">
              <a:extLst>
                <a:ext uri="{FF2B5EF4-FFF2-40B4-BE49-F238E27FC236}">
                  <a16:creationId xmlns:a16="http://schemas.microsoft.com/office/drawing/2014/main" xmlns="" id="{23492F6F-98DB-4FE0-B133-CB4CE4D67E8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024645" y="3063240"/>
              <a:ext cx="1505712" cy="73152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23662" y="4812748"/>
              <a:ext cx="1472128" cy="711815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601614" y="2811698"/>
              <a:ext cx="7850591" cy="3411150"/>
            </a:xfrm>
            <a:custGeom>
              <a:avLst/>
              <a:gdLst/>
              <a:ahLst/>
              <a:cxnLst/>
              <a:rect l="l" t="t" r="r" b="b"/>
              <a:pathLst>
                <a:path w="9180830" h="3761740">
                  <a:moveTo>
                    <a:pt x="0" y="0"/>
                  </a:moveTo>
                  <a:lnTo>
                    <a:pt x="9180602" y="0"/>
                  </a:lnTo>
                  <a:lnTo>
                    <a:pt x="9180602" y="3761516"/>
                  </a:lnTo>
                  <a:lnTo>
                    <a:pt x="0" y="3761516"/>
                  </a:lnTo>
                  <a:lnTo>
                    <a:pt x="0" y="0"/>
                  </a:lnTo>
                  <a:close/>
                </a:path>
              </a:pathLst>
            </a:custGeom>
            <a:ln w="1010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657125" y="2863624"/>
              <a:ext cx="587692" cy="1141065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657125" y="4595836"/>
              <a:ext cx="571847" cy="1171605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484773" y="6482796"/>
            <a:ext cx="1840203" cy="180518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11132">
              <a:spcBef>
                <a:spcPts val="88"/>
              </a:spcBef>
            </a:pPr>
            <a:r>
              <a:rPr sz="1100" spc="-18" dirty="0">
                <a:solidFill>
                  <a:srgbClr val="7E7E7E"/>
                </a:solidFill>
                <a:latin typeface="Calibri"/>
                <a:cs typeface="Calibri"/>
              </a:rPr>
              <a:t>Data</a:t>
            </a:r>
            <a:r>
              <a:rPr sz="1100" spc="-26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100" spc="-4" dirty="0">
                <a:solidFill>
                  <a:srgbClr val="7E7E7E"/>
                </a:solidFill>
                <a:latin typeface="Calibri"/>
                <a:cs typeface="Calibri"/>
              </a:rPr>
              <a:t>on</a:t>
            </a:r>
            <a:r>
              <a:rPr sz="1100" spc="-31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100" spc="-9" dirty="0">
                <a:solidFill>
                  <a:srgbClr val="7E7E7E"/>
                </a:solidFill>
                <a:latin typeface="Calibri"/>
                <a:cs typeface="Calibri"/>
              </a:rPr>
              <a:t>file,</a:t>
            </a:r>
            <a:r>
              <a:rPr sz="1100" spc="-22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100" spc="-18" dirty="0">
                <a:solidFill>
                  <a:srgbClr val="7E7E7E"/>
                </a:solidFill>
                <a:latin typeface="Calibri"/>
                <a:cs typeface="Calibri"/>
              </a:rPr>
              <a:t>Pronova</a:t>
            </a:r>
            <a:r>
              <a:rPr sz="1100" spc="-22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100" spc="-18" dirty="0">
                <a:solidFill>
                  <a:srgbClr val="7E7E7E"/>
                </a:solidFill>
                <a:latin typeface="Calibri"/>
                <a:cs typeface="Calibri"/>
              </a:rPr>
              <a:t>BioPharma</a:t>
            </a:r>
            <a:endParaRPr sz="1100" dirty="0">
              <a:latin typeface="Calibri"/>
              <a:cs typeface="Calibri"/>
            </a:endParaRPr>
          </a:p>
        </p:txBody>
      </p:sp>
      <p:pic>
        <p:nvPicPr>
          <p:cNvPr id="11" name="object 1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077827" y="1655351"/>
            <a:ext cx="551203" cy="1037919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784500" y="1652678"/>
            <a:ext cx="551213" cy="1023001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502499" y="1655351"/>
            <a:ext cx="538486" cy="1047104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4202113" y="1654021"/>
            <a:ext cx="544144" cy="1029697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4891964" y="1654017"/>
            <a:ext cx="559561" cy="1036391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5590041" y="1656696"/>
            <a:ext cx="566754" cy="1048442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6310858" y="1655351"/>
            <a:ext cx="551212" cy="1037919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7017542" y="1654012"/>
            <a:ext cx="549791" cy="103371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21642" y="262618"/>
            <a:ext cx="6279170" cy="1627068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>
              <a:lnSpc>
                <a:spcPts val="4216"/>
              </a:lnSpc>
              <a:spcBef>
                <a:spcPts val="88"/>
              </a:spcBef>
            </a:pPr>
            <a:r>
              <a:rPr sz="3700" spc="18" dirty="0">
                <a:solidFill>
                  <a:srgbClr val="000000"/>
                </a:solidFill>
                <a:latin typeface="Microsoft JhengHei"/>
                <a:cs typeface="Microsoft JhengHei"/>
              </a:rPr>
              <a:t>2002</a:t>
            </a:r>
            <a:r>
              <a:rPr sz="3700" spc="13" dirty="0">
                <a:solidFill>
                  <a:srgbClr val="000000"/>
                </a:solidFill>
                <a:latin typeface="Microsoft JhengHei"/>
                <a:cs typeface="Microsoft JhengHei"/>
              </a:rPr>
              <a:t> </a:t>
            </a:r>
            <a:r>
              <a:rPr sz="3700" spc="26" dirty="0">
                <a:solidFill>
                  <a:srgbClr val="000000"/>
                </a:solidFill>
                <a:latin typeface="Microsoft JhengHei"/>
                <a:cs typeface="Microsoft JhengHei"/>
              </a:rPr>
              <a:t>NEJM</a:t>
            </a:r>
            <a:r>
              <a:rPr sz="3700" spc="35" dirty="0">
                <a:solidFill>
                  <a:srgbClr val="000000"/>
                </a:solidFill>
                <a:latin typeface="Microsoft JhengHei"/>
                <a:cs typeface="Microsoft JhengHei"/>
              </a:rPr>
              <a:t>研究發</a:t>
            </a:r>
            <a:r>
              <a:rPr sz="3700" dirty="0">
                <a:solidFill>
                  <a:srgbClr val="000000"/>
                </a:solidFill>
                <a:latin typeface="Microsoft JhengHei"/>
                <a:cs typeface="Microsoft JhengHei"/>
              </a:rPr>
              <a:t>現</a:t>
            </a:r>
            <a:r>
              <a:rPr sz="3700" spc="26" dirty="0">
                <a:solidFill>
                  <a:srgbClr val="000000"/>
                </a:solidFill>
                <a:latin typeface="Microsoft JhengHei"/>
                <a:cs typeface="Microsoft JhengHei"/>
              </a:rPr>
              <a:t> </a:t>
            </a:r>
            <a:r>
              <a:rPr sz="3700" dirty="0">
                <a:solidFill>
                  <a:srgbClr val="000000"/>
                </a:solidFill>
                <a:latin typeface="Microsoft JhengHei"/>
                <a:cs typeface="Microsoft JhengHei"/>
              </a:rPr>
              <a:t>:</a:t>
            </a:r>
            <a:endParaRPr sz="3700" dirty="0">
              <a:latin typeface="Microsoft JhengHei"/>
              <a:cs typeface="Microsoft JhengHei"/>
            </a:endParaRPr>
          </a:p>
          <a:p>
            <a:pPr>
              <a:lnSpc>
                <a:spcPts val="4216"/>
              </a:lnSpc>
            </a:pPr>
            <a:r>
              <a:rPr sz="3700" spc="35" dirty="0">
                <a:solidFill>
                  <a:srgbClr val="000000"/>
                </a:solidFill>
                <a:latin typeface="Microsoft JhengHei"/>
                <a:cs typeface="Microsoft JhengHei"/>
              </a:rPr>
              <a:t>重金屬會抵銷</a:t>
            </a:r>
            <a:r>
              <a:rPr sz="3700" spc="31" dirty="0">
                <a:solidFill>
                  <a:srgbClr val="000000"/>
                </a:solidFill>
                <a:latin typeface="Microsoft JhengHei"/>
                <a:cs typeface="Microsoft JhengHei"/>
              </a:rPr>
              <a:t>Om</a:t>
            </a:r>
            <a:r>
              <a:rPr sz="3700" spc="22" dirty="0">
                <a:solidFill>
                  <a:srgbClr val="000000"/>
                </a:solidFill>
                <a:latin typeface="Microsoft JhengHei"/>
                <a:cs typeface="Microsoft JhengHei"/>
              </a:rPr>
              <a:t>eg</a:t>
            </a:r>
            <a:r>
              <a:rPr sz="3700" spc="13" dirty="0">
                <a:solidFill>
                  <a:srgbClr val="000000"/>
                </a:solidFill>
                <a:latin typeface="Microsoft JhengHei"/>
                <a:cs typeface="Microsoft JhengHei"/>
              </a:rPr>
              <a:t>a</a:t>
            </a:r>
            <a:r>
              <a:rPr sz="3700" spc="18" dirty="0">
                <a:solidFill>
                  <a:srgbClr val="000000"/>
                </a:solidFill>
                <a:latin typeface="Microsoft JhengHei"/>
                <a:cs typeface="Microsoft JhengHei"/>
              </a:rPr>
              <a:t>-</a:t>
            </a:r>
            <a:r>
              <a:rPr sz="3700" spc="26" dirty="0">
                <a:solidFill>
                  <a:srgbClr val="000000"/>
                </a:solidFill>
                <a:latin typeface="Microsoft JhengHei"/>
                <a:cs typeface="Microsoft JhengHei"/>
              </a:rPr>
              <a:t>3</a:t>
            </a:r>
            <a:r>
              <a:rPr sz="3700" spc="35" dirty="0">
                <a:solidFill>
                  <a:srgbClr val="000000"/>
                </a:solidFill>
                <a:latin typeface="Microsoft JhengHei"/>
                <a:cs typeface="Microsoft JhengHei"/>
              </a:rPr>
              <a:t>的好處</a:t>
            </a:r>
            <a:endParaRPr sz="3700" dirty="0">
              <a:latin typeface="Microsoft JhengHei"/>
              <a:cs typeface="Microsoft JhengHe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83089" y="1958186"/>
            <a:ext cx="7156103" cy="890395"/>
          </a:xfrm>
          <a:prstGeom prst="rect">
            <a:avLst/>
          </a:prstGeom>
          <a:solidFill>
            <a:srgbClr val="1F3664"/>
          </a:solidFill>
        </p:spPr>
        <p:txBody>
          <a:bodyPr vert="horz" wrap="square" lIns="0" tIns="32281" rIns="0" bIns="0" rtlCol="0">
            <a:spAutoFit/>
          </a:bodyPr>
          <a:lstStyle/>
          <a:p>
            <a:pPr marL="84600" marR="326154">
              <a:lnSpc>
                <a:spcPct val="99400"/>
              </a:lnSpc>
              <a:spcBef>
                <a:spcPts val="254"/>
              </a:spcBef>
            </a:pPr>
            <a:r>
              <a:rPr sz="1400" spc="-4" dirty="0">
                <a:solidFill>
                  <a:srgbClr val="FFFFFF"/>
                </a:solidFill>
                <a:latin typeface="Calibri"/>
                <a:cs typeface="Calibri"/>
              </a:rPr>
              <a:t>Conclusions</a:t>
            </a:r>
            <a:r>
              <a:rPr sz="1400" spc="-9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r>
              <a:rPr sz="1400" spc="-9" dirty="0">
                <a:solidFill>
                  <a:srgbClr val="FFFFFF"/>
                </a:solidFill>
                <a:latin typeface="Calibri"/>
                <a:cs typeface="Calibri"/>
              </a:rPr>
              <a:t> The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9" dirty="0">
                <a:solidFill>
                  <a:srgbClr val="FFFFFF"/>
                </a:solidFill>
                <a:latin typeface="Calibri"/>
                <a:cs typeface="Calibri"/>
              </a:rPr>
              <a:t>toenail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4" dirty="0">
                <a:solidFill>
                  <a:srgbClr val="FFFFFF"/>
                </a:solidFill>
                <a:latin typeface="Calibri"/>
                <a:cs typeface="Calibri"/>
              </a:rPr>
              <a:t>mercury</a:t>
            </a:r>
            <a:r>
              <a:rPr sz="1400" spc="-9" dirty="0">
                <a:solidFill>
                  <a:srgbClr val="FFFFFF"/>
                </a:solidFill>
                <a:latin typeface="Calibri"/>
                <a:cs typeface="Calibri"/>
              </a:rPr>
              <a:t> level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3" dirty="0">
                <a:solidFill>
                  <a:srgbClr val="FFFFFF"/>
                </a:solidFill>
                <a:latin typeface="Calibri"/>
                <a:cs typeface="Calibri"/>
              </a:rPr>
              <a:t>was</a:t>
            </a:r>
            <a:r>
              <a:rPr sz="1400" spc="-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9" dirty="0">
                <a:solidFill>
                  <a:srgbClr val="FFFFFF"/>
                </a:solidFill>
                <a:latin typeface="Calibri"/>
                <a:cs typeface="Calibri"/>
              </a:rPr>
              <a:t>directly</a:t>
            </a:r>
            <a:r>
              <a:rPr sz="1400" spc="-18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9" dirty="0">
                <a:solidFill>
                  <a:srgbClr val="FFFFFF"/>
                </a:solidFill>
                <a:latin typeface="Calibri"/>
                <a:cs typeface="Calibri"/>
              </a:rPr>
              <a:t>associated</a:t>
            </a:r>
            <a:r>
              <a:rPr sz="1400" spc="-4" dirty="0">
                <a:solidFill>
                  <a:srgbClr val="FFFFFF"/>
                </a:solidFill>
                <a:latin typeface="Calibri"/>
                <a:cs typeface="Calibri"/>
              </a:rPr>
              <a:t> with</a:t>
            </a:r>
            <a:r>
              <a:rPr sz="1400" spc="-9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4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4" dirty="0">
                <a:solidFill>
                  <a:srgbClr val="FFFFFF"/>
                </a:solidFill>
                <a:latin typeface="Calibri"/>
                <a:cs typeface="Calibri"/>
              </a:rPr>
              <a:t>risk of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8" dirty="0">
                <a:solidFill>
                  <a:srgbClr val="FFFFFF"/>
                </a:solidFill>
                <a:latin typeface="Calibri"/>
                <a:cs typeface="Calibri"/>
              </a:rPr>
              <a:t>myocardial </a:t>
            </a:r>
            <a:r>
              <a:rPr sz="1400" spc="-13" dirty="0">
                <a:solidFill>
                  <a:srgbClr val="FFFFFF"/>
                </a:solidFill>
                <a:latin typeface="Calibri"/>
                <a:cs typeface="Calibri"/>
              </a:rPr>
              <a:t> infarction,</a:t>
            </a:r>
            <a:r>
              <a:rPr sz="1400" spc="-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9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-4" dirty="0">
                <a:solidFill>
                  <a:srgbClr val="FFFFFF"/>
                </a:solidFill>
                <a:latin typeface="Calibri"/>
                <a:cs typeface="Calibri"/>
              </a:rPr>
              <a:t> the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4" dirty="0">
                <a:solidFill>
                  <a:srgbClr val="FFFFFF"/>
                </a:solidFill>
                <a:latin typeface="Calibri"/>
                <a:cs typeface="Calibri"/>
              </a:rPr>
              <a:t>adipose-tissue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4" dirty="0">
                <a:solidFill>
                  <a:srgbClr val="FFFFFF"/>
                </a:solidFill>
                <a:latin typeface="Calibri"/>
                <a:cs typeface="Calibri"/>
              </a:rPr>
              <a:t>DHA</a:t>
            </a:r>
            <a:r>
              <a:rPr sz="1400" spc="-13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9" dirty="0">
                <a:solidFill>
                  <a:srgbClr val="FFFFFF"/>
                </a:solidFill>
                <a:latin typeface="Calibri"/>
                <a:cs typeface="Calibri"/>
              </a:rPr>
              <a:t>level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3" dirty="0">
                <a:solidFill>
                  <a:srgbClr val="FFFFFF"/>
                </a:solidFill>
                <a:latin typeface="Calibri"/>
                <a:cs typeface="Calibri"/>
              </a:rPr>
              <a:t>was</a:t>
            </a:r>
            <a:r>
              <a:rPr sz="1400" spc="-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9" dirty="0">
                <a:solidFill>
                  <a:srgbClr val="FFFFFF"/>
                </a:solidFill>
                <a:latin typeface="Calibri"/>
                <a:cs typeface="Calibri"/>
              </a:rPr>
              <a:t>inversely associated</a:t>
            </a:r>
            <a:r>
              <a:rPr sz="1400" spc="-4" dirty="0">
                <a:solidFill>
                  <a:srgbClr val="FFFFFF"/>
                </a:solidFill>
                <a:latin typeface="Calibri"/>
                <a:cs typeface="Calibri"/>
              </a:rPr>
              <a:t> with the risk.</a:t>
            </a:r>
            <a:r>
              <a:rPr sz="1400" spc="-9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4" dirty="0">
                <a:solidFill>
                  <a:srgbClr val="FFFFFF"/>
                </a:solidFill>
                <a:latin typeface="Calibri"/>
                <a:cs typeface="Calibri"/>
              </a:rPr>
              <a:t>High</a:t>
            </a:r>
            <a:r>
              <a:rPr sz="1400" spc="-13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4" dirty="0">
                <a:solidFill>
                  <a:srgbClr val="FFFFFF"/>
                </a:solidFill>
                <a:latin typeface="Calibri"/>
                <a:cs typeface="Calibri"/>
              </a:rPr>
              <a:t>mercury </a:t>
            </a:r>
            <a:r>
              <a:rPr sz="1400" spc="-302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3" dirty="0">
                <a:solidFill>
                  <a:srgbClr val="FFFFFF"/>
                </a:solidFill>
                <a:latin typeface="Calibri"/>
                <a:cs typeface="Calibri"/>
              </a:rPr>
              <a:t>content</a:t>
            </a:r>
            <a:r>
              <a:rPr sz="1400" spc="-9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8" dirty="0">
                <a:solidFill>
                  <a:srgbClr val="FFFFFF"/>
                </a:solidFill>
                <a:latin typeface="Calibri"/>
                <a:cs typeface="Calibri"/>
              </a:rPr>
              <a:t>may</a:t>
            </a:r>
            <a:r>
              <a:rPr sz="1400" spc="-13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4" dirty="0">
                <a:solidFill>
                  <a:srgbClr val="FFFFFF"/>
                </a:solidFill>
                <a:latin typeface="Calibri"/>
                <a:cs typeface="Calibri"/>
              </a:rPr>
              <a:t>diminish</a:t>
            </a:r>
            <a:r>
              <a:rPr sz="1400" spc="-9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4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9" dirty="0">
                <a:solidFill>
                  <a:srgbClr val="FFFFFF"/>
                </a:solidFill>
                <a:latin typeface="Calibri"/>
                <a:cs typeface="Calibri"/>
              </a:rPr>
              <a:t>cardio</a:t>
            </a:r>
            <a:r>
              <a:rPr sz="1400" spc="-13" dirty="0">
                <a:solidFill>
                  <a:srgbClr val="FFFFFF"/>
                </a:solidFill>
                <a:latin typeface="Calibri"/>
                <a:cs typeface="Calibri"/>
              </a:rPr>
              <a:t> protective</a:t>
            </a:r>
            <a:r>
              <a:rPr sz="1400" spc="9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3" dirty="0">
                <a:solidFill>
                  <a:srgbClr val="FFFFFF"/>
                </a:solidFill>
                <a:latin typeface="Calibri"/>
                <a:cs typeface="Calibri"/>
              </a:rPr>
              <a:t>effect</a:t>
            </a:r>
            <a:r>
              <a:rPr sz="1400" spc="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4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400" spc="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4" dirty="0">
                <a:solidFill>
                  <a:srgbClr val="FFFFFF"/>
                </a:solidFill>
                <a:latin typeface="Calibri"/>
                <a:cs typeface="Calibri"/>
              </a:rPr>
              <a:t>fish</a:t>
            </a:r>
            <a:r>
              <a:rPr sz="1400" spc="302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8" dirty="0">
                <a:solidFill>
                  <a:srgbClr val="FFFFFF"/>
                </a:solidFill>
                <a:latin typeface="Calibri"/>
                <a:cs typeface="Calibri"/>
              </a:rPr>
              <a:t>intake.</a:t>
            </a:r>
            <a:endParaRPr sz="1400" dirty="0">
              <a:latin typeface="Calibri"/>
              <a:cs typeface="Calibri"/>
            </a:endParaRPr>
          </a:p>
          <a:p>
            <a:pPr marL="84600">
              <a:lnSpc>
                <a:spcPts val="1661"/>
              </a:lnSpc>
            </a:pPr>
            <a:r>
              <a:rPr sz="1400" spc="-9" dirty="0">
                <a:solidFill>
                  <a:srgbClr val="FFFFFF"/>
                </a:solidFill>
                <a:latin typeface="Calibri"/>
                <a:cs typeface="Calibri"/>
              </a:rPr>
              <a:t>(</a:t>
            </a:r>
            <a:r>
              <a:rPr sz="1400" b="1" spc="35" dirty="0">
                <a:solidFill>
                  <a:srgbClr val="FFFFFF"/>
                </a:solidFill>
                <a:latin typeface="Yu Gothic UI"/>
                <a:cs typeface="Yu Gothic UI"/>
              </a:rPr>
              <a:t>魚或魚油內的重金屬可能會抵銷</a:t>
            </a:r>
            <a:r>
              <a:rPr sz="1400" b="1" spc="-9" dirty="0">
                <a:solidFill>
                  <a:srgbClr val="FFFFFF"/>
                </a:solidFill>
                <a:latin typeface="Calibri"/>
                <a:cs typeface="Calibri"/>
              </a:rPr>
              <a:t>Omega-3</a:t>
            </a:r>
            <a:r>
              <a:rPr sz="1400" b="1" spc="35" dirty="0">
                <a:solidFill>
                  <a:srgbClr val="FFFFFF"/>
                </a:solidFill>
                <a:latin typeface="Yu Gothic UI"/>
                <a:cs typeface="Yu Gothic UI"/>
              </a:rPr>
              <a:t>對心血管的好處</a:t>
            </a:r>
            <a:r>
              <a:rPr sz="1400" b="1" spc="-4" dirty="0">
                <a:solidFill>
                  <a:srgbClr val="FFFFFF"/>
                </a:solidFill>
                <a:latin typeface="Calibri"/>
                <a:cs typeface="Calibri"/>
              </a:rPr>
              <a:t>!!!</a:t>
            </a:r>
            <a:r>
              <a:rPr sz="1400" spc="-4" dirty="0">
                <a:solidFill>
                  <a:srgbClr val="FFFFFF"/>
                </a:solidFill>
                <a:latin typeface="Calibri"/>
                <a:cs typeface="Calibri"/>
              </a:rPr>
              <a:t>)</a:t>
            </a:r>
            <a:endParaRPr sz="1400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7110" y="3110433"/>
            <a:ext cx="3468280" cy="2211667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32635" y="3018280"/>
            <a:ext cx="3822770" cy="2384453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2093759" y="5291542"/>
            <a:ext cx="1260286" cy="180518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11132">
              <a:spcBef>
                <a:spcPts val="88"/>
              </a:spcBef>
            </a:pPr>
            <a:r>
              <a:rPr sz="1100" b="1" spc="-26" dirty="0">
                <a:solidFill>
                  <a:srgbClr val="001F60"/>
                </a:solidFill>
                <a:latin typeface="Microsoft JhengHei"/>
                <a:cs typeface="Microsoft JhengHei"/>
              </a:rPr>
              <a:t>指甲內汞含量</a:t>
            </a:r>
            <a:r>
              <a:rPr sz="1100" b="1" spc="-9" dirty="0">
                <a:solidFill>
                  <a:srgbClr val="001F60"/>
                </a:solidFill>
                <a:latin typeface="Microsoft JhengHei"/>
                <a:cs typeface="Microsoft JhengHei"/>
              </a:rPr>
              <a:t>(</a:t>
            </a:r>
            <a:r>
              <a:rPr sz="1100" b="1" spc="-18" dirty="0">
                <a:solidFill>
                  <a:srgbClr val="001F60"/>
                </a:solidFill>
                <a:latin typeface="Microsoft JhengHei"/>
                <a:cs typeface="Microsoft JhengHei"/>
              </a:rPr>
              <a:t>pp</a:t>
            </a:r>
            <a:r>
              <a:rPr sz="1100" b="1" spc="-26" dirty="0">
                <a:solidFill>
                  <a:srgbClr val="001F60"/>
                </a:solidFill>
                <a:latin typeface="Microsoft JhengHei"/>
                <a:cs typeface="Microsoft JhengHei"/>
              </a:rPr>
              <a:t>m</a:t>
            </a:r>
            <a:r>
              <a:rPr sz="1100" b="1" dirty="0">
                <a:solidFill>
                  <a:srgbClr val="001F60"/>
                </a:solidFill>
                <a:latin typeface="Microsoft JhengHei"/>
                <a:cs typeface="Microsoft JhengHei"/>
              </a:rPr>
              <a:t>)</a:t>
            </a:r>
            <a:endParaRPr sz="1100" dirty="0">
              <a:latin typeface="Microsoft JhengHei"/>
              <a:cs typeface="Microsoft JhengHe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67700" y="5424212"/>
            <a:ext cx="1305355" cy="180518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11132">
              <a:spcBef>
                <a:spcPts val="88"/>
              </a:spcBef>
            </a:pPr>
            <a:r>
              <a:rPr sz="1100" b="1" spc="-26" dirty="0">
                <a:solidFill>
                  <a:srgbClr val="001F60"/>
                </a:solidFill>
                <a:latin typeface="Microsoft JhengHei"/>
                <a:cs typeface="Microsoft JhengHei"/>
              </a:rPr>
              <a:t>脂肪組織內</a:t>
            </a:r>
            <a:r>
              <a:rPr sz="1100" b="1" spc="-22" dirty="0">
                <a:solidFill>
                  <a:srgbClr val="001F60"/>
                </a:solidFill>
                <a:latin typeface="Microsoft JhengHei"/>
                <a:cs typeface="Microsoft JhengHei"/>
              </a:rPr>
              <a:t>D</a:t>
            </a:r>
            <a:r>
              <a:rPr sz="1100" b="1" spc="-18" dirty="0">
                <a:solidFill>
                  <a:srgbClr val="001F60"/>
                </a:solidFill>
                <a:latin typeface="Microsoft JhengHei"/>
                <a:cs typeface="Microsoft JhengHei"/>
              </a:rPr>
              <a:t>HA</a:t>
            </a:r>
            <a:r>
              <a:rPr sz="1100" b="1" spc="-26" dirty="0">
                <a:solidFill>
                  <a:srgbClr val="001F60"/>
                </a:solidFill>
                <a:latin typeface="Microsoft JhengHei"/>
                <a:cs typeface="Microsoft JhengHei"/>
              </a:rPr>
              <a:t>含量</a:t>
            </a:r>
            <a:endParaRPr sz="1100" dirty="0">
              <a:latin typeface="Microsoft JhengHei"/>
              <a:cs typeface="Microsoft JhengHe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14873" y="3690600"/>
            <a:ext cx="169277" cy="1049717"/>
          </a:xfrm>
          <a:prstGeom prst="rect">
            <a:avLst/>
          </a:prstGeom>
        </p:spPr>
        <p:txBody>
          <a:bodyPr vert="vert270" wrap="square" lIns="0" tIns="21707" rIns="0" bIns="0" rtlCol="0">
            <a:spAutoFit/>
          </a:bodyPr>
          <a:lstStyle/>
          <a:p>
            <a:pPr marL="11132">
              <a:spcBef>
                <a:spcPts val="171"/>
              </a:spcBef>
            </a:pPr>
            <a:r>
              <a:rPr sz="1100" b="1" spc="-26" dirty="0">
                <a:solidFill>
                  <a:srgbClr val="001F60"/>
                </a:solidFill>
                <a:latin typeface="Microsoft JhengHei"/>
                <a:cs typeface="Microsoft JhengHei"/>
              </a:rPr>
              <a:t>心肌梗塞發生率</a:t>
            </a:r>
            <a:endParaRPr sz="1100" dirty="0">
              <a:latin typeface="Microsoft JhengHei"/>
              <a:cs typeface="Microsoft JhengHe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32377" y="5841564"/>
            <a:ext cx="2903925" cy="534461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11132">
              <a:spcBef>
                <a:spcPts val="88"/>
              </a:spcBef>
            </a:pPr>
            <a:r>
              <a:rPr sz="1700" b="1" dirty="0">
                <a:latin typeface="Calibri"/>
                <a:cs typeface="Calibri"/>
              </a:rPr>
              <a:t>(N</a:t>
            </a:r>
            <a:r>
              <a:rPr sz="1700" b="1" spc="4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Engl J</a:t>
            </a:r>
            <a:r>
              <a:rPr sz="1700" b="1" spc="4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Med</a:t>
            </a:r>
            <a:r>
              <a:rPr sz="1700" b="1" spc="4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2002;347:1747-54.)</a:t>
            </a:r>
            <a:endParaRPr sz="17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120</Words>
  <Application>Microsoft Office PowerPoint</Application>
  <PresentationFormat>如螢幕大小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臨床實驗證明80%以上EPA/DHA濃度 才有降血脂能力</vt:lpstr>
      <vt:lpstr>製劑EPA/DHA濃度越低，生體可用率越低</vt:lpstr>
      <vt:lpstr>EPA/DHA濃度越低代表"雜油"越多</vt:lpstr>
      <vt:lpstr>2002 NEJM研究發現 : 重金屬會抵銷Omega-3的好處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user</cp:lastModifiedBy>
  <cp:revision>4</cp:revision>
  <dcterms:created xsi:type="dcterms:W3CDTF">2021-09-16T03:12:57Z</dcterms:created>
  <dcterms:modified xsi:type="dcterms:W3CDTF">2021-09-19T11:12:15Z</dcterms:modified>
</cp:coreProperties>
</file>